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2" r:id="rId4"/>
    <p:sldId id="338" r:id="rId5"/>
    <p:sldId id="263" r:id="rId6"/>
    <p:sldId id="261" r:id="rId7"/>
    <p:sldId id="264" r:id="rId8"/>
    <p:sldId id="268" r:id="rId9"/>
    <p:sldId id="269" r:id="rId10"/>
    <p:sldId id="327" r:id="rId11"/>
    <p:sldId id="329" r:id="rId12"/>
    <p:sldId id="270" r:id="rId13"/>
    <p:sldId id="271" r:id="rId14"/>
    <p:sldId id="272" r:id="rId15"/>
    <p:sldId id="273" r:id="rId16"/>
    <p:sldId id="274" r:id="rId17"/>
    <p:sldId id="278" r:id="rId18"/>
    <p:sldId id="275" r:id="rId19"/>
    <p:sldId id="257" r:id="rId20"/>
    <p:sldId id="276" r:id="rId21"/>
    <p:sldId id="277" r:id="rId22"/>
    <p:sldId id="265" r:id="rId23"/>
    <p:sldId id="266" r:id="rId24"/>
    <p:sldId id="267" r:id="rId25"/>
    <p:sldId id="279" r:id="rId26"/>
    <p:sldId id="280" r:id="rId27"/>
    <p:sldId id="258" r:id="rId28"/>
    <p:sldId id="330" r:id="rId29"/>
    <p:sldId id="331" r:id="rId30"/>
    <p:sldId id="337" r:id="rId31"/>
    <p:sldId id="332" r:id="rId32"/>
    <p:sldId id="333" r:id="rId33"/>
    <p:sldId id="334" r:id="rId34"/>
    <p:sldId id="335" r:id="rId35"/>
    <p:sldId id="33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01" d="100"/>
          <a:sy n="101" d="100"/>
        </p:scale>
        <p:origin x="3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4" Type="http://schemas.openxmlformats.org/officeDocument/2006/relationships/image" Target="../media/image8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4" Type="http://schemas.openxmlformats.org/officeDocument/2006/relationships/image" Target="../media/image10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4" Type="http://schemas.openxmlformats.org/officeDocument/2006/relationships/image" Target="../media/image8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4" Type="http://schemas.openxmlformats.org/officeDocument/2006/relationships/image" Target="../media/image10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A55FC-1995-46DE-B3C7-FD656E9F702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A9DFF5-DDE5-43C2-A985-5895322D981E}">
      <dgm:prSet/>
      <dgm:spPr/>
      <dgm:t>
        <a:bodyPr/>
        <a:lstStyle/>
        <a:p>
          <a:r>
            <a:rPr lang="en-GB"/>
            <a:t>Difference between classical logical bit and quantum qubit</a:t>
          </a:r>
          <a:endParaRPr lang="en-US"/>
        </a:p>
      </dgm:t>
    </dgm:pt>
    <dgm:pt modelId="{E80CD50E-C4F5-4FA4-B5BE-EB516060198F}" type="parTrans" cxnId="{C1780A03-938F-4DDF-9D10-9CFC758B8553}">
      <dgm:prSet/>
      <dgm:spPr/>
      <dgm:t>
        <a:bodyPr/>
        <a:lstStyle/>
        <a:p>
          <a:endParaRPr lang="en-US"/>
        </a:p>
      </dgm:t>
    </dgm:pt>
    <dgm:pt modelId="{4AF9A27B-D874-4F98-952D-ADCA817EC900}" type="sibTrans" cxnId="{C1780A03-938F-4DDF-9D10-9CFC758B8553}">
      <dgm:prSet/>
      <dgm:spPr/>
      <dgm:t>
        <a:bodyPr/>
        <a:lstStyle/>
        <a:p>
          <a:endParaRPr lang="en-US"/>
        </a:p>
      </dgm:t>
    </dgm:pt>
    <dgm:pt modelId="{FF7B6547-2BFF-41B5-BCCF-7B7F84098F54}">
      <dgm:prSet/>
      <dgm:spPr/>
      <dgm:t>
        <a:bodyPr/>
        <a:lstStyle/>
        <a:p>
          <a:r>
            <a:rPr lang="en-GB" dirty="0"/>
            <a:t>Introduction to Quantum superposition, interference and entanglement</a:t>
          </a:r>
          <a:endParaRPr lang="en-US" dirty="0"/>
        </a:p>
      </dgm:t>
    </dgm:pt>
    <dgm:pt modelId="{909CA4A0-ED0E-4A07-9715-CE27AB3775C5}" type="parTrans" cxnId="{2B87A5E5-C614-45EC-B554-2D023E43081D}">
      <dgm:prSet/>
      <dgm:spPr/>
      <dgm:t>
        <a:bodyPr/>
        <a:lstStyle/>
        <a:p>
          <a:endParaRPr lang="en-US"/>
        </a:p>
      </dgm:t>
    </dgm:pt>
    <dgm:pt modelId="{0692F20A-DF2E-4BEC-8C18-0D39568635BD}" type="sibTrans" cxnId="{2B87A5E5-C614-45EC-B554-2D023E43081D}">
      <dgm:prSet/>
      <dgm:spPr/>
      <dgm:t>
        <a:bodyPr/>
        <a:lstStyle/>
        <a:p>
          <a:endParaRPr lang="en-US"/>
        </a:p>
      </dgm:t>
    </dgm:pt>
    <dgm:pt modelId="{70BA29EC-64CB-4388-A9F8-CEFAC61B806C}" type="pres">
      <dgm:prSet presAssocID="{09FA55FC-1995-46DE-B3C7-FD656E9F7022}" presName="root" presStyleCnt="0">
        <dgm:presLayoutVars>
          <dgm:dir/>
          <dgm:resizeHandles val="exact"/>
        </dgm:presLayoutVars>
      </dgm:prSet>
      <dgm:spPr/>
    </dgm:pt>
    <dgm:pt modelId="{0C3CEED2-19D0-4DF7-B950-7B465DEFF6FC}" type="pres">
      <dgm:prSet presAssocID="{9DA9DFF5-DDE5-43C2-A985-5895322D981E}" presName="compNode" presStyleCnt="0"/>
      <dgm:spPr/>
    </dgm:pt>
    <dgm:pt modelId="{984F91AF-CE3B-4FBD-A885-AE57E4813509}" type="pres">
      <dgm:prSet presAssocID="{9DA9DFF5-DDE5-43C2-A985-5895322D981E}" presName="bgRect" presStyleLbl="bgShp" presStyleIdx="0" presStyleCnt="2"/>
      <dgm:spPr/>
    </dgm:pt>
    <dgm:pt modelId="{398A15FC-A31F-46D5-A3D3-47029F6D1CFD}" type="pres">
      <dgm:prSet presAssocID="{9DA9DFF5-DDE5-43C2-A985-5895322D98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28F0F076-16A4-4F94-91C0-121F76297B1C}" type="pres">
      <dgm:prSet presAssocID="{9DA9DFF5-DDE5-43C2-A985-5895322D981E}" presName="spaceRect" presStyleCnt="0"/>
      <dgm:spPr/>
    </dgm:pt>
    <dgm:pt modelId="{DE34367C-07F9-4A70-8559-18455A66A3B7}" type="pres">
      <dgm:prSet presAssocID="{9DA9DFF5-DDE5-43C2-A985-5895322D981E}" presName="parTx" presStyleLbl="revTx" presStyleIdx="0" presStyleCnt="2">
        <dgm:presLayoutVars>
          <dgm:chMax val="0"/>
          <dgm:chPref val="0"/>
        </dgm:presLayoutVars>
      </dgm:prSet>
      <dgm:spPr/>
    </dgm:pt>
    <dgm:pt modelId="{F517B2FE-1E60-4FC3-B139-66F8D45AA819}" type="pres">
      <dgm:prSet presAssocID="{4AF9A27B-D874-4F98-952D-ADCA817EC900}" presName="sibTrans" presStyleCnt="0"/>
      <dgm:spPr/>
    </dgm:pt>
    <dgm:pt modelId="{DC180275-4814-448A-845C-73D985825904}" type="pres">
      <dgm:prSet presAssocID="{FF7B6547-2BFF-41B5-BCCF-7B7F84098F54}" presName="compNode" presStyleCnt="0"/>
      <dgm:spPr/>
    </dgm:pt>
    <dgm:pt modelId="{BCA838F6-C2E9-4508-AA42-3A93E3624F6D}" type="pres">
      <dgm:prSet presAssocID="{FF7B6547-2BFF-41B5-BCCF-7B7F84098F54}" presName="bgRect" presStyleLbl="bgShp" presStyleIdx="1" presStyleCnt="2"/>
      <dgm:spPr/>
    </dgm:pt>
    <dgm:pt modelId="{C55E0311-5411-462A-81B3-D28334DA205D}" type="pres">
      <dgm:prSet presAssocID="{FF7B6547-2BFF-41B5-BCCF-7B7F84098F5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 with solid fill"/>
        </a:ext>
      </dgm:extLst>
    </dgm:pt>
    <dgm:pt modelId="{1001398E-8BA2-4334-AF09-428E3C5CBC9F}" type="pres">
      <dgm:prSet presAssocID="{FF7B6547-2BFF-41B5-BCCF-7B7F84098F54}" presName="spaceRect" presStyleCnt="0"/>
      <dgm:spPr/>
    </dgm:pt>
    <dgm:pt modelId="{635A8BCD-1336-41E8-9962-530F21336EF3}" type="pres">
      <dgm:prSet presAssocID="{FF7B6547-2BFF-41B5-BCCF-7B7F84098F5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1780A03-938F-4DDF-9D10-9CFC758B8553}" srcId="{09FA55FC-1995-46DE-B3C7-FD656E9F7022}" destId="{9DA9DFF5-DDE5-43C2-A985-5895322D981E}" srcOrd="0" destOrd="0" parTransId="{E80CD50E-C4F5-4FA4-B5BE-EB516060198F}" sibTransId="{4AF9A27B-D874-4F98-952D-ADCA817EC900}"/>
    <dgm:cxn modelId="{21E37920-C74C-499A-B8DC-E4E909A9C1F9}" type="presOf" srcId="{09FA55FC-1995-46DE-B3C7-FD656E9F7022}" destId="{70BA29EC-64CB-4388-A9F8-CEFAC61B806C}" srcOrd="0" destOrd="0" presId="urn:microsoft.com/office/officeart/2018/2/layout/IconVerticalSolidList"/>
    <dgm:cxn modelId="{A535F5A0-4EBC-4CB1-89C9-B2ECB8A2A62C}" type="presOf" srcId="{FF7B6547-2BFF-41B5-BCCF-7B7F84098F54}" destId="{635A8BCD-1336-41E8-9962-530F21336EF3}" srcOrd="0" destOrd="0" presId="urn:microsoft.com/office/officeart/2018/2/layout/IconVerticalSolidList"/>
    <dgm:cxn modelId="{2B87A5E5-C614-45EC-B554-2D023E43081D}" srcId="{09FA55FC-1995-46DE-B3C7-FD656E9F7022}" destId="{FF7B6547-2BFF-41B5-BCCF-7B7F84098F54}" srcOrd="1" destOrd="0" parTransId="{909CA4A0-ED0E-4A07-9715-CE27AB3775C5}" sibTransId="{0692F20A-DF2E-4BEC-8C18-0D39568635BD}"/>
    <dgm:cxn modelId="{B36A3CF0-EF22-4AFE-BD88-A549CC6C70AE}" type="presOf" srcId="{9DA9DFF5-DDE5-43C2-A985-5895322D981E}" destId="{DE34367C-07F9-4A70-8559-18455A66A3B7}" srcOrd="0" destOrd="0" presId="urn:microsoft.com/office/officeart/2018/2/layout/IconVerticalSolidList"/>
    <dgm:cxn modelId="{D6D6EFED-D337-479C-A553-7B37116AE204}" type="presParOf" srcId="{70BA29EC-64CB-4388-A9F8-CEFAC61B806C}" destId="{0C3CEED2-19D0-4DF7-B950-7B465DEFF6FC}" srcOrd="0" destOrd="0" presId="urn:microsoft.com/office/officeart/2018/2/layout/IconVerticalSolidList"/>
    <dgm:cxn modelId="{714337D6-B396-4970-89DA-439E95F23ED2}" type="presParOf" srcId="{0C3CEED2-19D0-4DF7-B950-7B465DEFF6FC}" destId="{984F91AF-CE3B-4FBD-A885-AE57E4813509}" srcOrd="0" destOrd="0" presId="urn:microsoft.com/office/officeart/2018/2/layout/IconVerticalSolidList"/>
    <dgm:cxn modelId="{CAB804D2-9DEC-4D8B-8F7F-C94D01EF84AD}" type="presParOf" srcId="{0C3CEED2-19D0-4DF7-B950-7B465DEFF6FC}" destId="{398A15FC-A31F-46D5-A3D3-47029F6D1CFD}" srcOrd="1" destOrd="0" presId="urn:microsoft.com/office/officeart/2018/2/layout/IconVerticalSolidList"/>
    <dgm:cxn modelId="{2B328EBC-2E42-4252-9AA1-7EC80DF916ED}" type="presParOf" srcId="{0C3CEED2-19D0-4DF7-B950-7B465DEFF6FC}" destId="{28F0F076-16A4-4F94-91C0-121F76297B1C}" srcOrd="2" destOrd="0" presId="urn:microsoft.com/office/officeart/2018/2/layout/IconVerticalSolidList"/>
    <dgm:cxn modelId="{54923840-45A0-4632-A319-3D1695ED0C70}" type="presParOf" srcId="{0C3CEED2-19D0-4DF7-B950-7B465DEFF6FC}" destId="{DE34367C-07F9-4A70-8559-18455A66A3B7}" srcOrd="3" destOrd="0" presId="urn:microsoft.com/office/officeart/2018/2/layout/IconVerticalSolidList"/>
    <dgm:cxn modelId="{F383DD49-307E-4A8D-BEF7-D8D76DDED723}" type="presParOf" srcId="{70BA29EC-64CB-4388-A9F8-CEFAC61B806C}" destId="{F517B2FE-1E60-4FC3-B139-66F8D45AA819}" srcOrd="1" destOrd="0" presId="urn:microsoft.com/office/officeart/2018/2/layout/IconVerticalSolidList"/>
    <dgm:cxn modelId="{A8064B27-0307-400D-A8C9-B8864B768843}" type="presParOf" srcId="{70BA29EC-64CB-4388-A9F8-CEFAC61B806C}" destId="{DC180275-4814-448A-845C-73D985825904}" srcOrd="2" destOrd="0" presId="urn:microsoft.com/office/officeart/2018/2/layout/IconVerticalSolidList"/>
    <dgm:cxn modelId="{2E5FC781-C55F-4BD6-8912-6818DDBBC39F}" type="presParOf" srcId="{DC180275-4814-448A-845C-73D985825904}" destId="{BCA838F6-C2E9-4508-AA42-3A93E3624F6D}" srcOrd="0" destOrd="0" presId="urn:microsoft.com/office/officeart/2018/2/layout/IconVerticalSolidList"/>
    <dgm:cxn modelId="{2F530EF2-0013-42AB-86CC-11B7514FC7C4}" type="presParOf" srcId="{DC180275-4814-448A-845C-73D985825904}" destId="{C55E0311-5411-462A-81B3-D28334DA205D}" srcOrd="1" destOrd="0" presId="urn:microsoft.com/office/officeart/2018/2/layout/IconVerticalSolidList"/>
    <dgm:cxn modelId="{573BCC61-51F5-4A13-8221-7D3A648EB8CD}" type="presParOf" srcId="{DC180275-4814-448A-845C-73D985825904}" destId="{1001398E-8BA2-4334-AF09-428E3C5CBC9F}" srcOrd="2" destOrd="0" presId="urn:microsoft.com/office/officeart/2018/2/layout/IconVerticalSolidList"/>
    <dgm:cxn modelId="{DF2DB7B7-81DE-495C-899A-2F31E08DDB67}" type="presParOf" srcId="{DC180275-4814-448A-845C-73D985825904}" destId="{635A8BCD-1336-41E8-9962-530F21336E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F0592E-EB6C-4300-B086-A1CE73F30FA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8949EEE-8AD9-4A1A-8EB2-C6868D4E5660}">
      <dgm:prSet/>
      <dgm:spPr/>
      <dgm:t>
        <a:bodyPr/>
        <a:lstStyle/>
        <a:p>
          <a:r>
            <a:rPr lang="en-GB" dirty="0"/>
            <a:t>Non-classical Logic</a:t>
          </a:r>
          <a:endParaRPr lang="en-US" dirty="0"/>
        </a:p>
      </dgm:t>
    </dgm:pt>
    <dgm:pt modelId="{E603C5F4-83F9-43C6-A0FA-E19AAE4B1BBD}" type="parTrans" cxnId="{51424C23-2FEA-449B-964C-6642F8CF1749}">
      <dgm:prSet/>
      <dgm:spPr/>
      <dgm:t>
        <a:bodyPr/>
        <a:lstStyle/>
        <a:p>
          <a:endParaRPr lang="en-US"/>
        </a:p>
      </dgm:t>
    </dgm:pt>
    <dgm:pt modelId="{536E1CD8-7889-42E1-8854-A023D44D86DB}" type="sibTrans" cxnId="{51424C23-2FEA-449B-964C-6642F8CF1749}">
      <dgm:prSet/>
      <dgm:spPr/>
      <dgm:t>
        <a:bodyPr/>
        <a:lstStyle/>
        <a:p>
          <a:endParaRPr lang="en-US"/>
        </a:p>
      </dgm:t>
    </dgm:pt>
    <dgm:pt modelId="{8DB11E77-4586-44F5-A3E4-8F15D9F5359A}">
      <dgm:prSet/>
      <dgm:spPr/>
      <dgm:t>
        <a:bodyPr/>
        <a:lstStyle/>
        <a:p>
          <a:r>
            <a:rPr lang="en-GB"/>
            <a:t>What can quantum computers do?</a:t>
          </a:r>
          <a:endParaRPr lang="en-US"/>
        </a:p>
      </dgm:t>
    </dgm:pt>
    <dgm:pt modelId="{D8818002-A23A-47D2-BD01-A37F5FDA52E3}" type="parTrans" cxnId="{1DC27065-23AC-443E-8FFB-8CE2CC0C9154}">
      <dgm:prSet/>
      <dgm:spPr/>
      <dgm:t>
        <a:bodyPr/>
        <a:lstStyle/>
        <a:p>
          <a:endParaRPr lang="en-US"/>
        </a:p>
      </dgm:t>
    </dgm:pt>
    <dgm:pt modelId="{ADF4887E-C7D0-4A82-88A5-7F1DD108D15C}" type="sibTrans" cxnId="{1DC27065-23AC-443E-8FFB-8CE2CC0C9154}">
      <dgm:prSet/>
      <dgm:spPr/>
      <dgm:t>
        <a:bodyPr/>
        <a:lstStyle/>
        <a:p>
          <a:endParaRPr lang="en-US"/>
        </a:p>
      </dgm:t>
    </dgm:pt>
    <dgm:pt modelId="{70B9ED54-2C02-49E5-A4DE-763646004217}" type="pres">
      <dgm:prSet presAssocID="{DEF0592E-EB6C-4300-B086-A1CE73F30FAB}" presName="root" presStyleCnt="0">
        <dgm:presLayoutVars>
          <dgm:dir/>
          <dgm:resizeHandles val="exact"/>
        </dgm:presLayoutVars>
      </dgm:prSet>
      <dgm:spPr/>
    </dgm:pt>
    <dgm:pt modelId="{E880F256-84CD-42A8-B700-0941878A99B7}" type="pres">
      <dgm:prSet presAssocID="{68949EEE-8AD9-4A1A-8EB2-C6868D4E5660}" presName="compNode" presStyleCnt="0"/>
      <dgm:spPr/>
    </dgm:pt>
    <dgm:pt modelId="{13B5DBFD-7D7C-4809-9B14-8A6626587844}" type="pres">
      <dgm:prSet presAssocID="{68949EEE-8AD9-4A1A-8EB2-C6868D4E5660}" presName="bgRect" presStyleLbl="bgShp" presStyleIdx="0" presStyleCnt="2"/>
      <dgm:spPr/>
    </dgm:pt>
    <dgm:pt modelId="{2760D02D-C851-47BF-8A86-2E0E60D0D80C}" type="pres">
      <dgm:prSet presAssocID="{68949EEE-8AD9-4A1A-8EB2-C6868D4E566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B2D7311-1C0A-4C28-8320-AEFA759A61A3}" type="pres">
      <dgm:prSet presAssocID="{68949EEE-8AD9-4A1A-8EB2-C6868D4E5660}" presName="spaceRect" presStyleCnt="0"/>
      <dgm:spPr/>
    </dgm:pt>
    <dgm:pt modelId="{560B4DEB-0D06-4A8D-B8A5-019E792A8247}" type="pres">
      <dgm:prSet presAssocID="{68949EEE-8AD9-4A1A-8EB2-C6868D4E5660}" presName="parTx" presStyleLbl="revTx" presStyleIdx="0" presStyleCnt="2">
        <dgm:presLayoutVars>
          <dgm:chMax val="0"/>
          <dgm:chPref val="0"/>
        </dgm:presLayoutVars>
      </dgm:prSet>
      <dgm:spPr/>
    </dgm:pt>
    <dgm:pt modelId="{5696CD2D-8CFF-4AB8-AC98-F1EE722C40EE}" type="pres">
      <dgm:prSet presAssocID="{536E1CD8-7889-42E1-8854-A023D44D86DB}" presName="sibTrans" presStyleCnt="0"/>
      <dgm:spPr/>
    </dgm:pt>
    <dgm:pt modelId="{340CD41D-A0B9-420B-88BB-EF8EF474248B}" type="pres">
      <dgm:prSet presAssocID="{8DB11E77-4586-44F5-A3E4-8F15D9F5359A}" presName="compNode" presStyleCnt="0"/>
      <dgm:spPr/>
    </dgm:pt>
    <dgm:pt modelId="{DC96A123-5392-4236-9FFD-BAF0DF543858}" type="pres">
      <dgm:prSet presAssocID="{8DB11E77-4586-44F5-A3E4-8F15D9F5359A}" presName="bgRect" presStyleLbl="bgShp" presStyleIdx="1" presStyleCnt="2"/>
      <dgm:spPr/>
    </dgm:pt>
    <dgm:pt modelId="{B8E34AB6-9885-4CC5-BD19-02462224B8AF}" type="pres">
      <dgm:prSet presAssocID="{8DB11E77-4586-44F5-A3E4-8F15D9F535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7F9427F-9A3F-4613-8550-AA42F9D9748F}" type="pres">
      <dgm:prSet presAssocID="{8DB11E77-4586-44F5-A3E4-8F15D9F5359A}" presName="spaceRect" presStyleCnt="0"/>
      <dgm:spPr/>
    </dgm:pt>
    <dgm:pt modelId="{64C0CB14-4C8D-48CD-864D-A7AC108E6708}" type="pres">
      <dgm:prSet presAssocID="{8DB11E77-4586-44F5-A3E4-8F15D9F5359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1424C23-2FEA-449B-964C-6642F8CF1749}" srcId="{DEF0592E-EB6C-4300-B086-A1CE73F30FAB}" destId="{68949EEE-8AD9-4A1A-8EB2-C6868D4E5660}" srcOrd="0" destOrd="0" parTransId="{E603C5F4-83F9-43C6-A0FA-E19AAE4B1BBD}" sibTransId="{536E1CD8-7889-42E1-8854-A023D44D86DB}"/>
    <dgm:cxn modelId="{84F91141-6368-47AC-9C40-CF4E04A229CA}" type="presOf" srcId="{DEF0592E-EB6C-4300-B086-A1CE73F30FAB}" destId="{70B9ED54-2C02-49E5-A4DE-763646004217}" srcOrd="0" destOrd="0" presId="urn:microsoft.com/office/officeart/2018/2/layout/IconVerticalSolidList"/>
    <dgm:cxn modelId="{1DC27065-23AC-443E-8FFB-8CE2CC0C9154}" srcId="{DEF0592E-EB6C-4300-B086-A1CE73F30FAB}" destId="{8DB11E77-4586-44F5-A3E4-8F15D9F5359A}" srcOrd="1" destOrd="0" parTransId="{D8818002-A23A-47D2-BD01-A37F5FDA52E3}" sibTransId="{ADF4887E-C7D0-4A82-88A5-7F1DD108D15C}"/>
    <dgm:cxn modelId="{3A712F70-7F29-464E-BD64-AE710E7969BB}" type="presOf" srcId="{8DB11E77-4586-44F5-A3E4-8F15D9F5359A}" destId="{64C0CB14-4C8D-48CD-864D-A7AC108E6708}" srcOrd="0" destOrd="0" presId="urn:microsoft.com/office/officeart/2018/2/layout/IconVerticalSolidList"/>
    <dgm:cxn modelId="{93A27CB7-FAB9-4626-B1A6-9FEB0679240E}" type="presOf" srcId="{68949EEE-8AD9-4A1A-8EB2-C6868D4E5660}" destId="{560B4DEB-0D06-4A8D-B8A5-019E792A8247}" srcOrd="0" destOrd="0" presId="urn:microsoft.com/office/officeart/2018/2/layout/IconVerticalSolidList"/>
    <dgm:cxn modelId="{90D2EBCB-6897-46AA-828E-92609EF1A6CE}" type="presParOf" srcId="{70B9ED54-2C02-49E5-A4DE-763646004217}" destId="{E880F256-84CD-42A8-B700-0941878A99B7}" srcOrd="0" destOrd="0" presId="urn:microsoft.com/office/officeart/2018/2/layout/IconVerticalSolidList"/>
    <dgm:cxn modelId="{62B020F6-6894-41E0-9F76-40885C8D2CD8}" type="presParOf" srcId="{E880F256-84CD-42A8-B700-0941878A99B7}" destId="{13B5DBFD-7D7C-4809-9B14-8A6626587844}" srcOrd="0" destOrd="0" presId="urn:microsoft.com/office/officeart/2018/2/layout/IconVerticalSolidList"/>
    <dgm:cxn modelId="{74E14F47-0B85-4806-9E19-78C18EAC503A}" type="presParOf" srcId="{E880F256-84CD-42A8-B700-0941878A99B7}" destId="{2760D02D-C851-47BF-8A86-2E0E60D0D80C}" srcOrd="1" destOrd="0" presId="urn:microsoft.com/office/officeart/2018/2/layout/IconVerticalSolidList"/>
    <dgm:cxn modelId="{B06CC4E0-8653-450A-A403-C14AEDBE921D}" type="presParOf" srcId="{E880F256-84CD-42A8-B700-0941878A99B7}" destId="{7B2D7311-1C0A-4C28-8320-AEFA759A61A3}" srcOrd="2" destOrd="0" presId="urn:microsoft.com/office/officeart/2018/2/layout/IconVerticalSolidList"/>
    <dgm:cxn modelId="{82DB2176-B0CA-4E92-9614-4576CF76FFF5}" type="presParOf" srcId="{E880F256-84CD-42A8-B700-0941878A99B7}" destId="{560B4DEB-0D06-4A8D-B8A5-019E792A8247}" srcOrd="3" destOrd="0" presId="urn:microsoft.com/office/officeart/2018/2/layout/IconVerticalSolidList"/>
    <dgm:cxn modelId="{C717CE71-B8A4-4F11-98F5-95B87A810E95}" type="presParOf" srcId="{70B9ED54-2C02-49E5-A4DE-763646004217}" destId="{5696CD2D-8CFF-4AB8-AC98-F1EE722C40EE}" srcOrd="1" destOrd="0" presId="urn:microsoft.com/office/officeart/2018/2/layout/IconVerticalSolidList"/>
    <dgm:cxn modelId="{7EFA3890-15E1-4C91-9BB2-8C626EFB73CD}" type="presParOf" srcId="{70B9ED54-2C02-49E5-A4DE-763646004217}" destId="{340CD41D-A0B9-420B-88BB-EF8EF474248B}" srcOrd="2" destOrd="0" presId="urn:microsoft.com/office/officeart/2018/2/layout/IconVerticalSolidList"/>
    <dgm:cxn modelId="{BD0DABE7-66F1-404C-9468-D8FFA610DE86}" type="presParOf" srcId="{340CD41D-A0B9-420B-88BB-EF8EF474248B}" destId="{DC96A123-5392-4236-9FFD-BAF0DF543858}" srcOrd="0" destOrd="0" presId="urn:microsoft.com/office/officeart/2018/2/layout/IconVerticalSolidList"/>
    <dgm:cxn modelId="{C61ECF92-9D60-4E41-BA22-86E5A45F6F87}" type="presParOf" srcId="{340CD41D-A0B9-420B-88BB-EF8EF474248B}" destId="{B8E34AB6-9885-4CC5-BD19-02462224B8AF}" srcOrd="1" destOrd="0" presId="urn:microsoft.com/office/officeart/2018/2/layout/IconVerticalSolidList"/>
    <dgm:cxn modelId="{6CB1C77E-7EC4-4D2F-9241-FAA43A1BCAFE}" type="presParOf" srcId="{340CD41D-A0B9-420B-88BB-EF8EF474248B}" destId="{D7F9427F-9A3F-4613-8550-AA42F9D9748F}" srcOrd="2" destOrd="0" presId="urn:microsoft.com/office/officeart/2018/2/layout/IconVerticalSolidList"/>
    <dgm:cxn modelId="{66315440-7074-4280-BBEF-D93A706017D4}" type="presParOf" srcId="{340CD41D-A0B9-420B-88BB-EF8EF474248B}" destId="{64C0CB14-4C8D-48CD-864D-A7AC108E67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38FAFB-0E20-4EC6-872E-330253D39D8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B1910A-5B55-4E8E-8738-FECCFFDCAA1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Contemporary quantum computers and access availability</a:t>
          </a:r>
          <a:endParaRPr lang="en-US" dirty="0"/>
        </a:p>
      </dgm:t>
    </dgm:pt>
    <dgm:pt modelId="{71D18B45-C287-4B3D-892A-518E366E5DCC}" type="parTrans" cxnId="{09D9871D-C53B-4DF6-A4D5-A5F01E6FB7D8}">
      <dgm:prSet/>
      <dgm:spPr/>
      <dgm:t>
        <a:bodyPr/>
        <a:lstStyle/>
        <a:p>
          <a:endParaRPr lang="en-US"/>
        </a:p>
      </dgm:t>
    </dgm:pt>
    <dgm:pt modelId="{E1BCB508-679A-4DD9-A9C4-766619CEB37D}" type="sibTrans" cxnId="{09D9871D-C53B-4DF6-A4D5-A5F01E6FB7D8}">
      <dgm:prSet/>
      <dgm:spPr/>
      <dgm:t>
        <a:bodyPr/>
        <a:lstStyle/>
        <a:p>
          <a:endParaRPr lang="en-US"/>
        </a:p>
      </dgm:t>
    </dgm:pt>
    <dgm:pt modelId="{EEAA82CD-5093-4F7B-9F68-A862D4245D3B}">
      <dgm:prSet/>
      <dgm:spPr/>
      <dgm:t>
        <a:bodyPr/>
        <a:lstStyle/>
        <a:p>
          <a:pPr>
            <a:lnSpc>
              <a:spcPct val="100000"/>
            </a:lnSpc>
          </a:pPr>
          <a:r>
            <a:rPr lang="en-HK" dirty="0"/>
            <a:t>Quantum advantage and the NISQ era</a:t>
          </a:r>
          <a:br>
            <a:rPr lang="en-HK" dirty="0"/>
          </a:br>
          <a:endParaRPr lang="en-US" dirty="0"/>
        </a:p>
      </dgm:t>
    </dgm:pt>
    <dgm:pt modelId="{CA3D5FEE-D84A-43AE-A137-DF40755E74C8}" type="parTrans" cxnId="{FE8B000F-9E0C-4368-8560-4C0B7D495DCE}">
      <dgm:prSet/>
      <dgm:spPr/>
      <dgm:t>
        <a:bodyPr/>
        <a:lstStyle/>
        <a:p>
          <a:endParaRPr lang="en-US"/>
        </a:p>
      </dgm:t>
    </dgm:pt>
    <dgm:pt modelId="{AD31F6AA-B532-47F1-BC80-499F293F5E22}" type="sibTrans" cxnId="{FE8B000F-9E0C-4368-8560-4C0B7D495DCE}">
      <dgm:prSet/>
      <dgm:spPr/>
      <dgm:t>
        <a:bodyPr/>
        <a:lstStyle/>
        <a:p>
          <a:endParaRPr lang="en-US"/>
        </a:p>
      </dgm:t>
    </dgm:pt>
    <dgm:pt modelId="{62BC8F98-509F-4578-82B5-6FC834655330}" type="pres">
      <dgm:prSet presAssocID="{4238FAFB-0E20-4EC6-872E-330253D39D83}" presName="root" presStyleCnt="0">
        <dgm:presLayoutVars>
          <dgm:dir/>
          <dgm:resizeHandles val="exact"/>
        </dgm:presLayoutVars>
      </dgm:prSet>
      <dgm:spPr/>
    </dgm:pt>
    <dgm:pt modelId="{EFEF5588-2736-4866-81E8-2209D6D3DDFF}" type="pres">
      <dgm:prSet presAssocID="{00B1910A-5B55-4E8E-8738-FECCFFDCAA1C}" presName="compNode" presStyleCnt="0"/>
      <dgm:spPr/>
    </dgm:pt>
    <dgm:pt modelId="{05D33C15-B7D1-4992-8219-35EA3F069F8E}" type="pres">
      <dgm:prSet presAssocID="{00B1910A-5B55-4E8E-8738-FECCFFDCAA1C}" presName="bgRect" presStyleLbl="bgShp" presStyleIdx="0" presStyleCnt="2"/>
      <dgm:spPr/>
    </dgm:pt>
    <dgm:pt modelId="{AB8A0C0B-B1DD-42A4-8470-8BF159320024}" type="pres">
      <dgm:prSet presAssocID="{00B1910A-5B55-4E8E-8738-FECCFFDCAA1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osaur Egg with solid fill"/>
        </a:ext>
      </dgm:extLst>
    </dgm:pt>
    <dgm:pt modelId="{D7E06A1E-C446-4D23-BA93-734A3F5C0087}" type="pres">
      <dgm:prSet presAssocID="{00B1910A-5B55-4E8E-8738-FECCFFDCAA1C}" presName="spaceRect" presStyleCnt="0"/>
      <dgm:spPr/>
    </dgm:pt>
    <dgm:pt modelId="{8F690CE2-52F4-46DC-BEEA-A2BD1B28F5C0}" type="pres">
      <dgm:prSet presAssocID="{00B1910A-5B55-4E8E-8738-FECCFFDCAA1C}" presName="parTx" presStyleLbl="revTx" presStyleIdx="0" presStyleCnt="2">
        <dgm:presLayoutVars>
          <dgm:chMax val="0"/>
          <dgm:chPref val="0"/>
        </dgm:presLayoutVars>
      </dgm:prSet>
      <dgm:spPr/>
    </dgm:pt>
    <dgm:pt modelId="{9FF54063-3B93-4EBE-9897-4B0717D175FF}" type="pres">
      <dgm:prSet presAssocID="{E1BCB508-679A-4DD9-A9C4-766619CEB37D}" presName="sibTrans" presStyleCnt="0"/>
      <dgm:spPr/>
    </dgm:pt>
    <dgm:pt modelId="{D256F94F-44EF-4E05-97A1-4BD41C275031}" type="pres">
      <dgm:prSet presAssocID="{EEAA82CD-5093-4F7B-9F68-A862D4245D3B}" presName="compNode" presStyleCnt="0"/>
      <dgm:spPr/>
    </dgm:pt>
    <dgm:pt modelId="{2DEF02ED-0C13-4097-9D63-93420081A8C0}" type="pres">
      <dgm:prSet presAssocID="{EEAA82CD-5093-4F7B-9F68-A862D4245D3B}" presName="bgRect" presStyleLbl="bgShp" presStyleIdx="1" presStyleCnt="2"/>
      <dgm:spPr/>
    </dgm:pt>
    <dgm:pt modelId="{9A88F664-6B4B-4A19-9354-574245EB2904}" type="pres">
      <dgm:prSet presAssocID="{EEAA82CD-5093-4F7B-9F68-A862D4245D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osaur Egg with solid fill"/>
        </a:ext>
      </dgm:extLst>
    </dgm:pt>
    <dgm:pt modelId="{B0EA1BAA-A2D1-466C-8F60-F48022713E0C}" type="pres">
      <dgm:prSet presAssocID="{EEAA82CD-5093-4F7B-9F68-A862D4245D3B}" presName="spaceRect" presStyleCnt="0"/>
      <dgm:spPr/>
    </dgm:pt>
    <dgm:pt modelId="{A3FAC069-3031-462B-8E9A-C8247FD8608C}" type="pres">
      <dgm:prSet presAssocID="{EEAA82CD-5093-4F7B-9F68-A862D4245D3B}" presName="parTx" presStyleLbl="revTx" presStyleIdx="1" presStyleCnt="2" custLinFactNeighborX="-2464" custLinFactNeighborY="840">
        <dgm:presLayoutVars>
          <dgm:chMax val="0"/>
          <dgm:chPref val="0"/>
        </dgm:presLayoutVars>
      </dgm:prSet>
      <dgm:spPr/>
    </dgm:pt>
  </dgm:ptLst>
  <dgm:cxnLst>
    <dgm:cxn modelId="{2419A60E-5620-B44D-9D17-00D7E4214EE8}" type="presOf" srcId="{00B1910A-5B55-4E8E-8738-FECCFFDCAA1C}" destId="{8F690CE2-52F4-46DC-BEEA-A2BD1B28F5C0}" srcOrd="0" destOrd="0" presId="urn:microsoft.com/office/officeart/2018/2/layout/IconVerticalSolidList"/>
    <dgm:cxn modelId="{FE8B000F-9E0C-4368-8560-4C0B7D495DCE}" srcId="{4238FAFB-0E20-4EC6-872E-330253D39D83}" destId="{EEAA82CD-5093-4F7B-9F68-A862D4245D3B}" srcOrd="1" destOrd="0" parTransId="{CA3D5FEE-D84A-43AE-A137-DF40755E74C8}" sibTransId="{AD31F6AA-B532-47F1-BC80-499F293F5E22}"/>
    <dgm:cxn modelId="{09D9871D-C53B-4DF6-A4D5-A5F01E6FB7D8}" srcId="{4238FAFB-0E20-4EC6-872E-330253D39D83}" destId="{00B1910A-5B55-4E8E-8738-FECCFFDCAA1C}" srcOrd="0" destOrd="0" parTransId="{71D18B45-C287-4B3D-892A-518E366E5DCC}" sibTransId="{E1BCB508-679A-4DD9-A9C4-766619CEB37D}"/>
    <dgm:cxn modelId="{086ACB7D-185E-AD4B-B3E0-A534384D4EA9}" type="presOf" srcId="{4238FAFB-0E20-4EC6-872E-330253D39D83}" destId="{62BC8F98-509F-4578-82B5-6FC834655330}" srcOrd="0" destOrd="0" presId="urn:microsoft.com/office/officeart/2018/2/layout/IconVerticalSolidList"/>
    <dgm:cxn modelId="{078639D3-11CB-8940-93C2-28733A2FE616}" type="presOf" srcId="{EEAA82CD-5093-4F7B-9F68-A862D4245D3B}" destId="{A3FAC069-3031-462B-8E9A-C8247FD8608C}" srcOrd="0" destOrd="0" presId="urn:microsoft.com/office/officeart/2018/2/layout/IconVerticalSolidList"/>
    <dgm:cxn modelId="{D5511E8E-1D59-0649-8D95-A1CC0277876A}" type="presParOf" srcId="{62BC8F98-509F-4578-82B5-6FC834655330}" destId="{EFEF5588-2736-4866-81E8-2209D6D3DDFF}" srcOrd="0" destOrd="0" presId="urn:microsoft.com/office/officeart/2018/2/layout/IconVerticalSolidList"/>
    <dgm:cxn modelId="{5E0ED5B9-6CC8-A140-BBAC-9B681B743DD6}" type="presParOf" srcId="{EFEF5588-2736-4866-81E8-2209D6D3DDFF}" destId="{05D33C15-B7D1-4992-8219-35EA3F069F8E}" srcOrd="0" destOrd="0" presId="urn:microsoft.com/office/officeart/2018/2/layout/IconVerticalSolidList"/>
    <dgm:cxn modelId="{AF636965-D3DD-B248-A709-A1C591A94FF3}" type="presParOf" srcId="{EFEF5588-2736-4866-81E8-2209D6D3DDFF}" destId="{AB8A0C0B-B1DD-42A4-8470-8BF159320024}" srcOrd="1" destOrd="0" presId="urn:microsoft.com/office/officeart/2018/2/layout/IconVerticalSolidList"/>
    <dgm:cxn modelId="{A543BB37-FDCB-3945-B5DC-2545B35D001A}" type="presParOf" srcId="{EFEF5588-2736-4866-81E8-2209D6D3DDFF}" destId="{D7E06A1E-C446-4D23-BA93-734A3F5C0087}" srcOrd="2" destOrd="0" presId="urn:microsoft.com/office/officeart/2018/2/layout/IconVerticalSolidList"/>
    <dgm:cxn modelId="{DC88D82D-08A6-0E43-B4E7-64852BD6E47E}" type="presParOf" srcId="{EFEF5588-2736-4866-81E8-2209D6D3DDFF}" destId="{8F690CE2-52F4-46DC-BEEA-A2BD1B28F5C0}" srcOrd="3" destOrd="0" presId="urn:microsoft.com/office/officeart/2018/2/layout/IconVerticalSolidList"/>
    <dgm:cxn modelId="{0E7046B4-7709-5941-8E1B-E8BD5D78ECDF}" type="presParOf" srcId="{62BC8F98-509F-4578-82B5-6FC834655330}" destId="{9FF54063-3B93-4EBE-9897-4B0717D175FF}" srcOrd="1" destOrd="0" presId="urn:microsoft.com/office/officeart/2018/2/layout/IconVerticalSolidList"/>
    <dgm:cxn modelId="{AB7EF49C-9935-3A42-B1C2-2DA027170F56}" type="presParOf" srcId="{62BC8F98-509F-4578-82B5-6FC834655330}" destId="{D256F94F-44EF-4E05-97A1-4BD41C275031}" srcOrd="2" destOrd="0" presId="urn:microsoft.com/office/officeart/2018/2/layout/IconVerticalSolidList"/>
    <dgm:cxn modelId="{07E4D8BA-BB10-8944-B3FB-0A38E502F927}" type="presParOf" srcId="{D256F94F-44EF-4E05-97A1-4BD41C275031}" destId="{2DEF02ED-0C13-4097-9D63-93420081A8C0}" srcOrd="0" destOrd="0" presId="urn:microsoft.com/office/officeart/2018/2/layout/IconVerticalSolidList"/>
    <dgm:cxn modelId="{23D614C3-4AF5-1C49-9A60-0909E1FFE0AB}" type="presParOf" srcId="{D256F94F-44EF-4E05-97A1-4BD41C275031}" destId="{9A88F664-6B4B-4A19-9354-574245EB2904}" srcOrd="1" destOrd="0" presId="urn:microsoft.com/office/officeart/2018/2/layout/IconVerticalSolidList"/>
    <dgm:cxn modelId="{D95FD6C9-AEED-1446-9F60-FDB3034B381A}" type="presParOf" srcId="{D256F94F-44EF-4E05-97A1-4BD41C275031}" destId="{B0EA1BAA-A2D1-466C-8F60-F48022713E0C}" srcOrd="2" destOrd="0" presId="urn:microsoft.com/office/officeart/2018/2/layout/IconVerticalSolidList"/>
    <dgm:cxn modelId="{934B495B-22B7-6F47-BB78-49B137D9CEE7}" type="presParOf" srcId="{D256F94F-44EF-4E05-97A1-4BD41C275031}" destId="{A3FAC069-3031-462B-8E9A-C8247FD860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F91AF-CE3B-4FBD-A885-AE57E4813509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A15FC-A31F-46D5-A3D3-47029F6D1CFD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4367C-07F9-4A70-8559-18455A66A3B7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Difference between classical logical bit and quantum qubit</a:t>
          </a:r>
          <a:endParaRPr lang="en-US" sz="2500" kern="1200"/>
        </a:p>
      </dsp:txBody>
      <dsp:txXfrm>
        <a:off x="1907374" y="894511"/>
        <a:ext cx="4356265" cy="1651406"/>
      </dsp:txXfrm>
    </dsp:sp>
    <dsp:sp modelId="{BCA838F6-C2E9-4508-AA42-3A93E3624F6D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E0311-5411-462A-81B3-D28334DA205D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A8BCD-1336-41E8-9962-530F21336EF3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Introduction to Quantum superposition, interference and entanglement</a:t>
          </a:r>
          <a:endParaRPr lang="en-US" sz="2500" kern="1200" dirty="0"/>
        </a:p>
      </dsp:txBody>
      <dsp:txXfrm>
        <a:off x="1907374" y="2958769"/>
        <a:ext cx="4356265" cy="1651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5DBFD-7D7C-4809-9B14-8A6626587844}">
      <dsp:nvSpPr>
        <dsp:cNvPr id="0" name=""/>
        <dsp:cNvSpPr/>
      </dsp:nvSpPr>
      <dsp:spPr>
        <a:xfrm>
          <a:off x="0" y="894511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0D02D-C851-47BF-8A86-2E0E60D0D80C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B4DEB-0D06-4A8D-B8A5-019E792A8247}">
      <dsp:nvSpPr>
        <dsp:cNvPr id="0" name=""/>
        <dsp:cNvSpPr/>
      </dsp:nvSpPr>
      <dsp:spPr>
        <a:xfrm>
          <a:off x="1907374" y="894511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Non-classical Logic</a:t>
          </a:r>
          <a:endParaRPr lang="en-US" sz="2500" kern="1200" dirty="0"/>
        </a:p>
      </dsp:txBody>
      <dsp:txXfrm>
        <a:off x="1907374" y="894511"/>
        <a:ext cx="4356265" cy="1651406"/>
      </dsp:txXfrm>
    </dsp:sp>
    <dsp:sp modelId="{DC96A123-5392-4236-9FFD-BAF0DF543858}">
      <dsp:nvSpPr>
        <dsp:cNvPr id="0" name=""/>
        <dsp:cNvSpPr/>
      </dsp:nvSpPr>
      <dsp:spPr>
        <a:xfrm>
          <a:off x="0" y="2958769"/>
          <a:ext cx="6263640" cy="16514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34AB6-9885-4CC5-BD19-02462224B8AF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0CB14-4C8D-48CD-864D-A7AC108E6708}">
      <dsp:nvSpPr>
        <dsp:cNvPr id="0" name=""/>
        <dsp:cNvSpPr/>
      </dsp:nvSpPr>
      <dsp:spPr>
        <a:xfrm>
          <a:off x="1907374" y="2958769"/>
          <a:ext cx="4356265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What can quantum computers do?</a:t>
          </a:r>
          <a:endParaRPr lang="en-US" sz="2500" kern="1200"/>
        </a:p>
      </dsp:txBody>
      <dsp:txXfrm>
        <a:off x="1907374" y="2958769"/>
        <a:ext cx="4356265" cy="1651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33C15-B7D1-4992-8219-35EA3F069F8E}">
      <dsp:nvSpPr>
        <dsp:cNvPr id="0" name=""/>
        <dsp:cNvSpPr/>
      </dsp:nvSpPr>
      <dsp:spPr>
        <a:xfrm>
          <a:off x="0" y="879673"/>
          <a:ext cx="5753100" cy="16240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A0C0B-B1DD-42A4-8470-8BF159320024}">
      <dsp:nvSpPr>
        <dsp:cNvPr id="0" name=""/>
        <dsp:cNvSpPr/>
      </dsp:nvSpPr>
      <dsp:spPr>
        <a:xfrm>
          <a:off x="491263" y="1245076"/>
          <a:ext cx="893206" cy="8932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90CE2-52F4-46DC-BEEA-A2BD1B28F5C0}">
      <dsp:nvSpPr>
        <dsp:cNvPr id="0" name=""/>
        <dsp:cNvSpPr/>
      </dsp:nvSpPr>
      <dsp:spPr>
        <a:xfrm>
          <a:off x="1875734" y="879673"/>
          <a:ext cx="3877365" cy="162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875" tIns="171875" rIns="171875" bIns="1718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Contemporary quantum computers and access availability</a:t>
          </a:r>
          <a:endParaRPr lang="en-US" sz="2500" kern="1200" dirty="0"/>
        </a:p>
      </dsp:txBody>
      <dsp:txXfrm>
        <a:off x="1875734" y="879673"/>
        <a:ext cx="3877365" cy="1624012"/>
      </dsp:txXfrm>
    </dsp:sp>
    <dsp:sp modelId="{2DEF02ED-0C13-4097-9D63-93420081A8C0}">
      <dsp:nvSpPr>
        <dsp:cNvPr id="0" name=""/>
        <dsp:cNvSpPr/>
      </dsp:nvSpPr>
      <dsp:spPr>
        <a:xfrm>
          <a:off x="0" y="2909689"/>
          <a:ext cx="5753100" cy="16240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8F664-6B4B-4A19-9354-574245EB2904}">
      <dsp:nvSpPr>
        <dsp:cNvPr id="0" name=""/>
        <dsp:cNvSpPr/>
      </dsp:nvSpPr>
      <dsp:spPr>
        <a:xfrm>
          <a:off x="491263" y="3275091"/>
          <a:ext cx="893206" cy="8932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AC069-3031-462B-8E9A-C8247FD8608C}">
      <dsp:nvSpPr>
        <dsp:cNvPr id="0" name=""/>
        <dsp:cNvSpPr/>
      </dsp:nvSpPr>
      <dsp:spPr>
        <a:xfrm>
          <a:off x="1780196" y="2923330"/>
          <a:ext cx="3877365" cy="1624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875" tIns="171875" rIns="171875" bIns="17187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500" kern="1200" dirty="0"/>
            <a:t>Quantum advantage and the NISQ era</a:t>
          </a:r>
          <a:br>
            <a:rPr lang="en-HK" sz="2500" kern="1200" dirty="0"/>
          </a:br>
          <a:endParaRPr lang="en-US" sz="2500" kern="1200" dirty="0"/>
        </a:p>
      </dsp:txBody>
      <dsp:txXfrm>
        <a:off x="1780196" y="2923330"/>
        <a:ext cx="3877365" cy="162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47A4-D50B-3E48-97D8-B8BEDDF7D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D3AAD-2FF4-A348-8DA8-D1D093BAC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22C7B-1E9C-3345-BA16-547F8EF8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F95EF-BBD5-B842-BB44-16640D7D8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57376-FB0B-C24F-AB60-0A2B4826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85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7267-E12A-C443-B80F-9C938F0B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72441-0CF2-6B46-B3DD-E1BE837A1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63F24-474C-3B45-8388-75307940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5263-441A-304F-BA65-477201560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38266-45B1-1644-9C97-7E32F2DE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0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0A947-38B0-0946-8951-7042B4BA3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DEA5B-F605-954E-A526-F4C38A383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4B7E4-7618-2B48-802D-1B63ED63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224E-95E7-9E43-8E56-191B0BA7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205B5-CA1B-9A4A-9C4D-C4C74F08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51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lt Başlık 2">
            <a:extLst>
              <a:ext uri="{FF2B5EF4-FFF2-40B4-BE49-F238E27FC236}">
                <a16:creationId xmlns:a16="http://schemas.microsoft.com/office/drawing/2014/main" id="{914A7857-CCA2-1E45-8505-D1D8C1883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541" y="1893162"/>
            <a:ext cx="7257423" cy="1823816"/>
          </a:xfrm>
        </p:spPr>
        <p:txBody>
          <a:bodyPr>
            <a:normAutofit/>
          </a:bodyPr>
          <a:lstStyle>
            <a:lvl1pPr marL="342900" indent="-342900" algn="l">
              <a:buClr>
                <a:srgbClr val="0ED6C6"/>
              </a:buClr>
              <a:buFont typeface="Wingdings" pitchFamily="2" charset="2"/>
              <a:buChar char="§"/>
              <a:defRPr sz="2600" b="0" i="0">
                <a:latin typeface="Chaparral Pro" panose="020605030405050202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/>
              <a:t>Asıl alt başlık stilini düzenlemek için tıklayın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2093DB-B084-AE47-9AA3-5A16453787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868" y="504958"/>
            <a:ext cx="5082602" cy="507831"/>
          </a:xfrm>
        </p:spPr>
        <p:txBody>
          <a:bodyPr wrap="square">
            <a:spAutoFit/>
          </a:bodyPr>
          <a:lstStyle>
            <a:lvl1pPr>
              <a:defRPr sz="3000" b="1" i="0">
                <a:latin typeface="Graphik" panose="020B0603030202060203" pitchFamily="34" charset="0"/>
              </a:defRPr>
            </a:lvl1pPr>
          </a:lstStyle>
          <a:p>
            <a:r>
              <a:rPr lang="tr-TR" dirty="0" err="1"/>
              <a:t>Contents</a:t>
            </a:r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5469F25B-08CB-2642-8009-F8B96C8474C0}"/>
              </a:ext>
            </a:extLst>
          </p:cNvPr>
          <p:cNvSpPr/>
          <p:nvPr userDrawn="1"/>
        </p:nvSpPr>
        <p:spPr>
          <a:xfrm>
            <a:off x="673345" y="1122363"/>
            <a:ext cx="653498" cy="85476"/>
          </a:xfrm>
          <a:prstGeom prst="rect">
            <a:avLst/>
          </a:prstGeom>
          <a:solidFill>
            <a:srgbClr val="0ED6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sz="180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25E23D3-F240-1D4A-A214-43DB7D0B1B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625" y="4975988"/>
            <a:ext cx="8670925" cy="1162369"/>
          </a:xfrm>
        </p:spPr>
        <p:txBody>
          <a:bodyPr>
            <a:spAutoFit/>
          </a:bodyPr>
          <a:lstStyle>
            <a:lvl1pPr marL="0" indent="0">
              <a:buNone/>
              <a:defRPr sz="3400" b="0" i="1">
                <a:solidFill>
                  <a:srgbClr val="0ED6C6"/>
                </a:solidFill>
                <a:latin typeface="Graphik Medium" panose="020B0603030202060203" pitchFamily="34" charset="0"/>
              </a:defRPr>
            </a:lvl1pPr>
          </a:lstStyle>
          <a:p>
            <a:r>
              <a:rPr lang="tr-TR" dirty="0"/>
              <a:t>Asıl metin stillerini düzenle
İkinci düzey</a:t>
            </a:r>
          </a:p>
        </p:txBody>
      </p:sp>
    </p:spTree>
    <p:extLst>
      <p:ext uri="{BB962C8B-B14F-4D97-AF65-F5344CB8AC3E}">
        <p14:creationId xmlns:p14="http://schemas.microsoft.com/office/powerpoint/2010/main" val="143459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7E3E-40B5-D541-9CCE-398FC5A0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BAEFA-4787-A747-A63E-859AA7AF8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F4296-C3FE-BB43-A73E-B33E9302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7B3F8-D661-A942-A6BF-F2CA90DD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45A18-604E-1D41-8697-42944F99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35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28B4-4A03-334D-A3F4-65D6941A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BFB4C-4773-7048-AAA5-F0A6E2029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87EC9-BE4C-794A-83E9-ED57E6F3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A2B1E-8CED-FA41-80E6-1FB796D6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1D128-D580-DA4F-8F4A-74A424654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76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E787-91B3-B34F-8A69-51B3EFEC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361B2-B0C1-B440-93A5-D19B4F422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CB5A2-7056-4742-9C1F-9FC87F120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7AD06-2B02-5443-86EB-183A42D6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D83C3-06C7-544F-9319-0FFB63C13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78B1-A3F0-3C4E-8D7E-BA031469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99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18981-C911-1649-BDE2-81468B9D2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815C5-C9D2-014A-9A44-CB1DDF180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27DD8-56C1-7E40-84F8-C068E40C1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50A9A-F9A2-2341-81D9-E07F00C72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D58AE-1EB2-C942-B890-A69C88A55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8AD88C-7B29-BB40-A4BE-81E661877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CC003-3158-FB4B-8FDB-35C7E875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90E36-609F-BD47-81E5-3AD7F378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3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5693-535E-2841-931C-E9EF55BA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8C466-DCD6-7F4B-B302-58972A2D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87523-E17B-AC47-81A2-2BA8FB1A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71F69-40A1-3C4B-BB6D-990D2646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405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6E5F15-8268-0242-9EEC-2E6ECD41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2FA00-D731-044A-8E4D-1DE95983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1C91C-7856-8F4D-9001-500BC896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1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DAA7-AD84-514B-AFA4-1771E152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D12A9-238D-4B40-B373-E4E7A70FE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68212-EBA9-EF41-B341-D4BA4421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D1C45-70A8-EA48-AE7B-B036152C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8F7A3-2421-0042-A5FA-293517C90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76A34-09D0-3640-8725-567D7E3A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28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98C0-63D3-AF47-AE50-6E0F9DEE1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EA52BA-E00E-294C-8CE7-5ED0C987B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D99CD-4575-104D-8AE0-1B539512B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7F2D9-E030-AC44-A7CF-CAAF14DC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C146B-90B8-DC4D-9D37-7EC3646E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56C41-006E-3B45-ABD7-FA0F44E5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89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ABCD6-A7BA-524D-B4E0-61A8A1BAF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F4D7D-48FE-304D-9E1E-3FB1613DE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E33BD-4955-6741-8504-DC3B0D9DB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92528-A90D-4F4D-A76E-4559E57D4272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02A1D-65E7-9F41-83F9-C5D38C7CA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7914A-80DF-644E-98DE-123459BF2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9999F-A77C-B144-B45E-EB7CCFA73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700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image" Target="../media/image63.emf"/><Relationship Id="rId18" Type="http://schemas.openxmlformats.org/officeDocument/2006/relationships/image" Target="../media/image68.emf"/><Relationship Id="rId3" Type="http://schemas.openxmlformats.org/officeDocument/2006/relationships/image" Target="../media/image53.svg"/><Relationship Id="rId7" Type="http://schemas.openxmlformats.org/officeDocument/2006/relationships/image" Target="../media/image57.emf"/><Relationship Id="rId12" Type="http://schemas.openxmlformats.org/officeDocument/2006/relationships/image" Target="../media/image62.emf"/><Relationship Id="rId17" Type="http://schemas.openxmlformats.org/officeDocument/2006/relationships/image" Target="../media/image67.emf"/><Relationship Id="rId2" Type="http://schemas.openxmlformats.org/officeDocument/2006/relationships/image" Target="../media/image52.png"/><Relationship Id="rId1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61.emf"/><Relationship Id="rId5" Type="http://schemas.openxmlformats.org/officeDocument/2006/relationships/image" Target="../media/image55.png"/><Relationship Id="rId15" Type="http://schemas.openxmlformats.org/officeDocument/2006/relationships/image" Target="../media/image65.emf"/><Relationship Id="rId10" Type="http://schemas.openxmlformats.org/officeDocument/2006/relationships/image" Target="../media/image60.emf"/><Relationship Id="rId19" Type="http://schemas.openxmlformats.org/officeDocument/2006/relationships/image" Target="../media/image69.emf"/><Relationship Id="rId4" Type="http://schemas.openxmlformats.org/officeDocument/2006/relationships/image" Target="../media/image54.emf"/><Relationship Id="rId9" Type="http://schemas.openxmlformats.org/officeDocument/2006/relationships/image" Target="../media/image59.emf"/><Relationship Id="rId14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3.svg"/><Relationship Id="rId7" Type="http://schemas.openxmlformats.org/officeDocument/2006/relationships/image" Target="../media/image71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52.png"/><Relationship Id="rId7" Type="http://schemas.openxmlformats.org/officeDocument/2006/relationships/image" Target="../media/image83.png"/><Relationship Id="rId12" Type="http://schemas.openxmlformats.org/officeDocument/2006/relationships/image" Target="../media/image88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11" Type="http://schemas.openxmlformats.org/officeDocument/2006/relationships/image" Target="../media/image87.emf"/><Relationship Id="rId5" Type="http://schemas.openxmlformats.org/officeDocument/2006/relationships/image" Target="../media/image55.png"/><Relationship Id="rId10" Type="http://schemas.openxmlformats.org/officeDocument/2006/relationships/image" Target="../media/image86.svg"/><Relationship Id="rId4" Type="http://schemas.openxmlformats.org/officeDocument/2006/relationships/image" Target="../media/image53.sv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41500-CFA3-6C4B-A12B-CD276027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GB" sz="5600">
                <a:solidFill>
                  <a:schemeClr val="bg1"/>
                </a:solidFill>
              </a:rPr>
              <a:t>Introduction to Quantum Information 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7280BC-0B75-47C8-A53C-49EDE26ABA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36497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02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FF4556-E900-F042-B1A1-18656BAA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67" y="504958"/>
            <a:ext cx="8277161" cy="507831"/>
          </a:xfrm>
        </p:spPr>
        <p:txBody>
          <a:bodyPr/>
          <a:lstStyle/>
          <a:p>
            <a:r>
              <a:rPr lang="en-GB" dirty="0"/>
              <a:t>All about interference: a high-level picture for QC</a:t>
            </a:r>
          </a:p>
        </p:txBody>
      </p:sp>
      <p:grpSp>
        <p:nvGrpSpPr>
          <p:cNvPr id="9" name="Group 35">
            <a:extLst>
              <a:ext uri="{FF2B5EF4-FFF2-40B4-BE49-F238E27FC236}">
                <a16:creationId xmlns:a16="http://schemas.microsoft.com/office/drawing/2014/main" id="{F22608F7-F3FA-0C4E-91BF-254F90D031F5}"/>
              </a:ext>
            </a:extLst>
          </p:cNvPr>
          <p:cNvGrpSpPr>
            <a:grpSpLocks/>
          </p:cNvGrpSpPr>
          <p:nvPr/>
        </p:nvGrpSpPr>
        <p:grpSpPr bwMode="auto">
          <a:xfrm>
            <a:off x="1015683" y="2312669"/>
            <a:ext cx="4287837" cy="3883025"/>
            <a:chOff x="838200" y="1231860"/>
            <a:chExt cx="4877766" cy="4876800"/>
          </a:xfrm>
        </p:grpSpPr>
        <p:grpSp>
          <p:nvGrpSpPr>
            <p:cNvPr id="10" name="Group 21">
              <a:extLst>
                <a:ext uri="{FF2B5EF4-FFF2-40B4-BE49-F238E27FC236}">
                  <a16:creationId xmlns:a16="http://schemas.microsoft.com/office/drawing/2014/main" id="{6D97EAE9-70DF-4242-975E-7D3F27085C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200" y="1231860"/>
              <a:ext cx="4877766" cy="4876800"/>
              <a:chOff x="1143000" y="2362200"/>
              <a:chExt cx="1218235" cy="15240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D1E61A-22FC-B74B-B176-8B4BA66E2571}"/>
                  </a:ext>
                </a:extLst>
              </p:cNvPr>
              <p:cNvSpPr/>
              <p:nvPr/>
            </p:nvSpPr>
            <p:spPr bwMode="auto">
              <a:xfrm>
                <a:off x="1143000" y="3047782"/>
                <a:ext cx="152279" cy="15283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04D6B58-EAC2-E142-BAC6-2A6B609D1CC6}"/>
                  </a:ext>
                </a:extLst>
              </p:cNvPr>
              <p:cNvSpPr/>
              <p:nvPr/>
            </p:nvSpPr>
            <p:spPr bwMode="auto">
              <a:xfrm>
                <a:off x="1659904" y="2644948"/>
                <a:ext cx="152702" cy="152291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319D86A-12B6-F44B-9436-41F4005A21B4}"/>
                  </a:ext>
                </a:extLst>
              </p:cNvPr>
              <p:cNvSpPr/>
              <p:nvPr/>
            </p:nvSpPr>
            <p:spPr bwMode="auto">
              <a:xfrm>
                <a:off x="1659904" y="3428782"/>
                <a:ext cx="152702" cy="15283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7C7ADF-CA1D-C14F-B5F8-440718E6396E}"/>
                  </a:ext>
                </a:extLst>
              </p:cNvPr>
              <p:cNvSpPr/>
              <p:nvPr/>
            </p:nvSpPr>
            <p:spPr bwMode="auto">
              <a:xfrm>
                <a:off x="2208956" y="3733909"/>
                <a:ext cx="152279" cy="152291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7CED81D-104C-6B45-8AEF-0D0BF6776BB0}"/>
                  </a:ext>
                </a:extLst>
              </p:cNvPr>
              <p:cNvSpPr/>
              <p:nvPr/>
            </p:nvSpPr>
            <p:spPr bwMode="auto">
              <a:xfrm>
                <a:off x="2202188" y="2362200"/>
                <a:ext cx="152279" cy="152291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6DF40A9-2F99-4A45-8111-9F175130BDE3}"/>
                  </a:ext>
                </a:extLst>
              </p:cNvPr>
              <p:cNvSpPr/>
              <p:nvPr/>
            </p:nvSpPr>
            <p:spPr bwMode="auto">
              <a:xfrm>
                <a:off x="2208956" y="2895491"/>
                <a:ext cx="152279" cy="152291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7" name="Oval 12">
                <a:extLst>
                  <a:ext uri="{FF2B5EF4-FFF2-40B4-BE49-F238E27FC236}">
                    <a16:creationId xmlns:a16="http://schemas.microsoft.com/office/drawing/2014/main" id="{525749DD-01E0-CB48-B8A0-19A981FDF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2083" y="32004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cxnSp>
            <p:nvCxnSpPr>
              <p:cNvPr id="28" name="Straight Arrow Connector 4">
                <a:extLst>
                  <a:ext uri="{FF2B5EF4-FFF2-40B4-BE49-F238E27FC236}">
                    <a16:creationId xmlns:a16="http://schemas.microsoft.com/office/drawing/2014/main" id="{ECDFCB6F-EA7E-CF41-889D-36CC122A8DDA}"/>
                  </a:ext>
                </a:extLst>
              </p:cNvPr>
              <p:cNvCxnSpPr>
                <a:cxnSpLocks noChangeShapeType="1"/>
                <a:stCxn id="21" idx="7"/>
                <a:endCxn id="22" idx="3"/>
              </p:cNvCxnSpPr>
              <p:nvPr/>
            </p:nvCxnSpPr>
            <p:spPr bwMode="auto">
              <a:xfrm flipV="1">
                <a:off x="1273082" y="2774764"/>
                <a:ext cx="409239" cy="29555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" name="Straight Arrow Connector 13">
                <a:extLst>
                  <a:ext uri="{FF2B5EF4-FFF2-40B4-BE49-F238E27FC236}">
                    <a16:creationId xmlns:a16="http://schemas.microsoft.com/office/drawing/2014/main" id="{77D8113C-2632-9445-A24E-6D3D37AA5E3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12403" y="2438400"/>
                <a:ext cx="389680" cy="2286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Arrow Connector 18">
                <a:extLst>
                  <a:ext uri="{FF2B5EF4-FFF2-40B4-BE49-F238E27FC236}">
                    <a16:creationId xmlns:a16="http://schemas.microsoft.com/office/drawing/2014/main" id="{F0D2C18C-0594-1244-8806-EFB704BE0198}"/>
                  </a:ext>
                </a:extLst>
              </p:cNvPr>
              <p:cNvCxnSpPr>
                <a:cxnSpLocks/>
                <a:endCxn id="23" idx="2"/>
              </p:cNvCxnSpPr>
              <p:nvPr/>
            </p:nvCxnSpPr>
            <p:spPr bwMode="auto">
              <a:xfrm>
                <a:off x="1272401" y="3173413"/>
                <a:ext cx="387602" cy="3317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Straight Arrow Connector 20">
                <a:extLst>
                  <a:ext uri="{FF2B5EF4-FFF2-40B4-BE49-F238E27FC236}">
                    <a16:creationId xmlns:a16="http://schemas.microsoft.com/office/drawing/2014/main" id="{B0FC150C-C0D6-184A-BD63-FC96E2CCD2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804419" y="3298918"/>
                <a:ext cx="395586" cy="201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Straight Arrow Connector 22">
                <a:extLst>
                  <a:ext uri="{FF2B5EF4-FFF2-40B4-BE49-F238E27FC236}">
                    <a16:creationId xmlns:a16="http://schemas.microsoft.com/office/drawing/2014/main" id="{2BF5F9E7-C1B0-6C4C-997F-1DAA4D3C0CFB}"/>
                  </a:ext>
                </a:extLst>
              </p:cNvPr>
              <p:cNvCxnSpPr>
                <a:cxnSpLocks/>
                <a:stCxn id="23" idx="5"/>
              </p:cNvCxnSpPr>
              <p:nvPr/>
            </p:nvCxnSpPr>
            <p:spPr bwMode="auto">
              <a:xfrm>
                <a:off x="1790085" y="3559082"/>
                <a:ext cx="409920" cy="25091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Straight Arrow Connector 25">
                <a:extLst>
                  <a:ext uri="{FF2B5EF4-FFF2-40B4-BE49-F238E27FC236}">
                    <a16:creationId xmlns:a16="http://schemas.microsoft.com/office/drawing/2014/main" id="{92D02D03-CB24-624A-ACDC-32771807793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80158" y="2784333"/>
                <a:ext cx="419847" cy="45608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" name="Picture 26">
              <a:extLst>
                <a:ext uri="{FF2B5EF4-FFF2-40B4-BE49-F238E27FC236}">
                  <a16:creationId xmlns:a16="http://schemas.microsoft.com/office/drawing/2014/main" id="{E9DD4E52-0FC3-5346-9DB9-BFDAF3CEC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189" y="2426632"/>
              <a:ext cx="4318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7">
              <a:extLst>
                <a:ext uri="{FF2B5EF4-FFF2-40B4-BE49-F238E27FC236}">
                  <a16:creationId xmlns:a16="http://schemas.microsoft.com/office/drawing/2014/main" id="{E600919C-5522-444E-B0B8-1EBF27B08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1489" y="4495760"/>
              <a:ext cx="444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8">
              <a:extLst>
                <a:ext uri="{FF2B5EF4-FFF2-40B4-BE49-F238E27FC236}">
                  <a16:creationId xmlns:a16="http://schemas.microsoft.com/office/drawing/2014/main" id="{E14B9A62-EB2E-5A41-A049-DB3F0A2E3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671" y="1395851"/>
              <a:ext cx="444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9">
              <a:extLst>
                <a:ext uri="{FF2B5EF4-FFF2-40B4-BE49-F238E27FC236}">
                  <a16:creationId xmlns:a16="http://schemas.microsoft.com/office/drawing/2014/main" id="{6DBB6540-1EE4-DE4B-A85A-4BAD01247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001" y="2964191"/>
              <a:ext cx="444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0">
              <a:extLst>
                <a:ext uri="{FF2B5EF4-FFF2-40B4-BE49-F238E27FC236}">
                  <a16:creationId xmlns:a16="http://schemas.microsoft.com/office/drawing/2014/main" id="{8B8F2109-CECE-D04E-B679-F931F5D19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201" y="3985421"/>
              <a:ext cx="444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1">
              <a:extLst>
                <a:ext uri="{FF2B5EF4-FFF2-40B4-BE49-F238E27FC236}">
                  <a16:creationId xmlns:a16="http://schemas.microsoft.com/office/drawing/2014/main" id="{DB51D72E-91A1-2642-AFE8-CF990EB94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100" y="5020938"/>
              <a:ext cx="4445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Arrow Connector 37">
              <a:extLst>
                <a:ext uri="{FF2B5EF4-FFF2-40B4-BE49-F238E27FC236}">
                  <a16:creationId xmlns:a16="http://schemas.microsoft.com/office/drawing/2014/main" id="{8B97347E-7DA5-A343-A77D-9C12932AD9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53819" y="2424088"/>
              <a:ext cx="1516588" cy="68487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0" name="Picture 34">
              <a:extLst>
                <a:ext uri="{FF2B5EF4-FFF2-40B4-BE49-F238E27FC236}">
                  <a16:creationId xmlns:a16="http://schemas.microsoft.com/office/drawing/2014/main" id="{E22D9FEE-9613-F341-BCD6-4EC9E6EB5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193" y="2353491"/>
              <a:ext cx="457200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FB55F80-E46A-D044-BCEE-F228BE4F68C0}"/>
              </a:ext>
            </a:extLst>
          </p:cNvPr>
          <p:cNvSpPr/>
          <p:nvPr/>
        </p:nvSpPr>
        <p:spPr>
          <a:xfrm>
            <a:off x="554867" y="1598414"/>
            <a:ext cx="946924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600" dirty="0">
                <a:solidFill>
                  <a:prstClr val="black"/>
                </a:solidFill>
                <a:latin typeface="Chaparral Pro" panose="02060503040505020203" pitchFamily="18" charset="0"/>
              </a:rPr>
              <a:t>Consider randomised computation (classical scenario):</a:t>
            </a:r>
          </a:p>
        </p:txBody>
      </p:sp>
      <p:pic>
        <p:nvPicPr>
          <p:cNvPr id="35" name="Picture 36">
            <a:extLst>
              <a:ext uri="{FF2B5EF4-FFF2-40B4-BE49-F238E27FC236}">
                <a16:creationId xmlns:a16="http://schemas.microsoft.com/office/drawing/2014/main" id="{7C8EC378-0F9E-4B4A-BC30-4936FB8F4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582" y="5055186"/>
            <a:ext cx="39624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464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FF4556-E900-F042-B1A1-18656BAA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67" y="504958"/>
            <a:ext cx="8277161" cy="507831"/>
          </a:xfrm>
        </p:spPr>
        <p:txBody>
          <a:bodyPr/>
          <a:lstStyle/>
          <a:p>
            <a:r>
              <a:rPr lang="en-GB" dirty="0"/>
              <a:t>All about interference: a high-level picture for QC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B55F80-E46A-D044-BCEE-F228BE4F68C0}"/>
              </a:ext>
            </a:extLst>
          </p:cNvPr>
          <p:cNvSpPr/>
          <p:nvPr/>
        </p:nvSpPr>
        <p:spPr>
          <a:xfrm>
            <a:off x="554867" y="1598414"/>
            <a:ext cx="946924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600" dirty="0">
                <a:solidFill>
                  <a:prstClr val="black"/>
                </a:solidFill>
                <a:latin typeface="Chaparral Pro" panose="02060503040505020203" pitchFamily="18" charset="0"/>
              </a:rPr>
              <a:t>Consider randomised computation (quantum scenario):</a:t>
            </a:r>
          </a:p>
        </p:txBody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FF278BDC-4ED8-D54D-A7AE-B164B78CFA68}"/>
              </a:ext>
            </a:extLst>
          </p:cNvPr>
          <p:cNvGrpSpPr>
            <a:grpSpLocks/>
          </p:cNvGrpSpPr>
          <p:nvPr/>
        </p:nvGrpSpPr>
        <p:grpSpPr bwMode="auto">
          <a:xfrm>
            <a:off x="554867" y="2179320"/>
            <a:ext cx="4572000" cy="4432300"/>
            <a:chOff x="838200" y="1231860"/>
            <a:chExt cx="4877766" cy="4876800"/>
          </a:xfrm>
        </p:grpSpPr>
        <p:grpSp>
          <p:nvGrpSpPr>
            <p:cNvPr id="37" name="Group 8">
              <a:extLst>
                <a:ext uri="{FF2B5EF4-FFF2-40B4-BE49-F238E27FC236}">
                  <a16:creationId xmlns:a16="http://schemas.microsoft.com/office/drawing/2014/main" id="{8E051401-DA88-C147-B969-9A93987F22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200" y="1231860"/>
              <a:ext cx="4877766" cy="4876800"/>
              <a:chOff x="1143000" y="2362200"/>
              <a:chExt cx="1218235" cy="15240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8CA7DD3-A6EE-2D4A-9A0E-59DF3D0D58EE}"/>
                  </a:ext>
                </a:extLst>
              </p:cNvPr>
              <p:cNvSpPr/>
              <p:nvPr/>
            </p:nvSpPr>
            <p:spPr bwMode="auto">
              <a:xfrm>
                <a:off x="1143000" y="3047782"/>
                <a:ext cx="152279" cy="15283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6D4B49B-C7FD-8346-8101-E6DC28BD7CCB}"/>
                  </a:ext>
                </a:extLst>
              </p:cNvPr>
              <p:cNvSpPr/>
              <p:nvPr/>
            </p:nvSpPr>
            <p:spPr bwMode="auto">
              <a:xfrm>
                <a:off x="1659904" y="2644948"/>
                <a:ext cx="152703" cy="152291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0B0D318-7835-0744-92EE-8651F0377A6D}"/>
                  </a:ext>
                </a:extLst>
              </p:cNvPr>
              <p:cNvSpPr/>
              <p:nvPr/>
            </p:nvSpPr>
            <p:spPr bwMode="auto">
              <a:xfrm>
                <a:off x="1659904" y="3428782"/>
                <a:ext cx="152703" cy="15283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A441AF2-C364-414C-8AC9-5B62AE136B00}"/>
                  </a:ext>
                </a:extLst>
              </p:cNvPr>
              <p:cNvSpPr/>
              <p:nvPr/>
            </p:nvSpPr>
            <p:spPr bwMode="auto">
              <a:xfrm>
                <a:off x="2208956" y="3733909"/>
                <a:ext cx="152279" cy="152291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AF42CED-6E64-5640-9311-A32694910EB5}"/>
                  </a:ext>
                </a:extLst>
              </p:cNvPr>
              <p:cNvSpPr/>
              <p:nvPr/>
            </p:nvSpPr>
            <p:spPr bwMode="auto">
              <a:xfrm>
                <a:off x="2202188" y="2362200"/>
                <a:ext cx="152279" cy="152291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2E48252-02F5-9645-BC60-5C7CE3273869}"/>
                  </a:ext>
                </a:extLst>
              </p:cNvPr>
              <p:cNvSpPr/>
              <p:nvPr/>
            </p:nvSpPr>
            <p:spPr bwMode="auto">
              <a:xfrm>
                <a:off x="2208956" y="2895491"/>
                <a:ext cx="152279" cy="152291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5" name="Oval 23">
                <a:extLst>
                  <a:ext uri="{FF2B5EF4-FFF2-40B4-BE49-F238E27FC236}">
                    <a16:creationId xmlns:a16="http://schemas.microsoft.com/office/drawing/2014/main" id="{F437C9E7-7F08-E14C-A139-FB7143157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2083" y="3200400"/>
                <a:ext cx="152400" cy="152400"/>
              </a:xfrm>
              <a:prstGeom prst="ellipse">
                <a:avLst/>
              </a:prstGeom>
              <a:solidFill>
                <a:srgbClr val="C00000"/>
              </a:solidFill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cxnSp>
            <p:nvCxnSpPr>
              <p:cNvPr id="46" name="Straight Arrow Connector 24">
                <a:extLst>
                  <a:ext uri="{FF2B5EF4-FFF2-40B4-BE49-F238E27FC236}">
                    <a16:creationId xmlns:a16="http://schemas.microsoft.com/office/drawing/2014/main" id="{6AC429BB-F44A-0A4E-B3B2-71BDD2C0A819}"/>
                  </a:ext>
                </a:extLst>
              </p:cNvPr>
              <p:cNvCxnSpPr>
                <a:cxnSpLocks noChangeShapeType="1"/>
                <a:stCxn id="39" idx="7"/>
                <a:endCxn id="40" idx="3"/>
              </p:cNvCxnSpPr>
              <p:nvPr/>
            </p:nvCxnSpPr>
            <p:spPr bwMode="auto">
              <a:xfrm flipV="1">
                <a:off x="1273082" y="2774764"/>
                <a:ext cx="409239" cy="295554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Straight Arrow Connector 25">
                <a:extLst>
                  <a:ext uri="{FF2B5EF4-FFF2-40B4-BE49-F238E27FC236}">
                    <a16:creationId xmlns:a16="http://schemas.microsoft.com/office/drawing/2014/main" id="{8DA99A85-B076-D549-A8D8-FB5CED7B87C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812403" y="2438400"/>
                <a:ext cx="389680" cy="2286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Straight Arrow Connector 26">
                <a:extLst>
                  <a:ext uri="{FF2B5EF4-FFF2-40B4-BE49-F238E27FC236}">
                    <a16:creationId xmlns:a16="http://schemas.microsoft.com/office/drawing/2014/main" id="{75FF58C9-147E-5E4A-A97A-32EF419FF2B7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 bwMode="auto">
              <a:xfrm>
                <a:off x="1272401" y="3173413"/>
                <a:ext cx="387602" cy="331787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Straight Arrow Connector 27">
                <a:extLst>
                  <a:ext uri="{FF2B5EF4-FFF2-40B4-BE49-F238E27FC236}">
                    <a16:creationId xmlns:a16="http://schemas.microsoft.com/office/drawing/2014/main" id="{6998D9A2-32DE-FF44-9CA5-A8656A73E9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804419" y="3298918"/>
                <a:ext cx="395586" cy="2016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Straight Arrow Connector 28">
                <a:extLst>
                  <a:ext uri="{FF2B5EF4-FFF2-40B4-BE49-F238E27FC236}">
                    <a16:creationId xmlns:a16="http://schemas.microsoft.com/office/drawing/2014/main" id="{73711051-9FBD-A948-AF5F-53AA741582F5}"/>
                  </a:ext>
                </a:extLst>
              </p:cNvPr>
              <p:cNvCxnSpPr>
                <a:cxnSpLocks/>
                <a:stCxn id="41" idx="5"/>
              </p:cNvCxnSpPr>
              <p:nvPr/>
            </p:nvCxnSpPr>
            <p:spPr bwMode="auto">
              <a:xfrm>
                <a:off x="1790085" y="3559082"/>
                <a:ext cx="409920" cy="250918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Straight Arrow Connector 29">
                <a:extLst>
                  <a:ext uri="{FF2B5EF4-FFF2-40B4-BE49-F238E27FC236}">
                    <a16:creationId xmlns:a16="http://schemas.microsoft.com/office/drawing/2014/main" id="{0AFECBDA-E84D-464C-951C-A00F1678492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80158" y="2784333"/>
                <a:ext cx="419847" cy="45608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38" name="Straight Arrow Connector 15">
              <a:extLst>
                <a:ext uri="{FF2B5EF4-FFF2-40B4-BE49-F238E27FC236}">
                  <a16:creationId xmlns:a16="http://schemas.microsoft.com/office/drawing/2014/main" id="{0920B820-15AF-344D-898B-7749BC24F8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53819" y="2424088"/>
              <a:ext cx="1516588" cy="68487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52" name="Picture 5">
            <a:extLst>
              <a:ext uri="{FF2B5EF4-FFF2-40B4-BE49-F238E27FC236}">
                <a16:creationId xmlns:a16="http://schemas.microsoft.com/office/drawing/2014/main" id="{10C2F72F-8330-C24C-AB65-02DCED053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42" y="3311208"/>
            <a:ext cx="4953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0">
            <a:extLst>
              <a:ext uri="{FF2B5EF4-FFF2-40B4-BE49-F238E27FC236}">
                <a16:creationId xmlns:a16="http://schemas.microsoft.com/office/drawing/2014/main" id="{FEA3FC9F-F8DF-9F44-A2D7-6736D8D9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80" y="5051108"/>
            <a:ext cx="4953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1">
            <a:extLst>
              <a:ext uri="{FF2B5EF4-FFF2-40B4-BE49-F238E27FC236}">
                <a16:creationId xmlns:a16="http://schemas.microsoft.com/office/drawing/2014/main" id="{0C90FA68-8DED-544D-9A63-B614A1E5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80" y="3850958"/>
            <a:ext cx="508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32">
            <a:extLst>
              <a:ext uri="{FF2B5EF4-FFF2-40B4-BE49-F238E27FC236}">
                <a16:creationId xmlns:a16="http://schemas.microsoft.com/office/drawing/2014/main" id="{90D520C6-838B-3846-8BD0-E52263BC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80" y="4625658"/>
            <a:ext cx="4953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id="{85DF1658-7B44-0B4E-BBED-BBCCA1012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85" y="3311208"/>
            <a:ext cx="31305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4">
            <a:extLst>
              <a:ext uri="{FF2B5EF4-FFF2-40B4-BE49-F238E27FC236}">
                <a16:creationId xmlns:a16="http://schemas.microsoft.com/office/drawing/2014/main" id="{E014F475-33CF-3D43-A308-E1863912D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85" y="4617085"/>
            <a:ext cx="3351213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76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D37F-D951-1142-BD9C-8471F10D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686" y="212875"/>
            <a:ext cx="10515600" cy="1325563"/>
          </a:xfrm>
        </p:spPr>
        <p:txBody>
          <a:bodyPr/>
          <a:lstStyle/>
          <a:p>
            <a:r>
              <a:rPr lang="en-GB" dirty="0"/>
              <a:t>Superpositions in physics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2581E-05C8-FB40-9857-95D30F61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99" y="3884451"/>
            <a:ext cx="3075997" cy="2715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F9F54-54A8-704E-9070-D249B4CBC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34" y="1678051"/>
            <a:ext cx="4889687" cy="1750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00FF9-11CF-8344-9F14-6FC8948A3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236" y="1501825"/>
            <a:ext cx="3824364" cy="210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E6CAA-7335-ED41-AF94-50E1BB28C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537" y="3609473"/>
            <a:ext cx="4122821" cy="309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12B6F-9278-F547-B87C-8EDFE7ED0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434" y="3884451"/>
            <a:ext cx="2720621" cy="27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40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D772-FC79-994D-89D4-37957DC0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physics to information: The Qubit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798831-2B9A-1545-9845-188EF6F9412D}"/>
              </a:ext>
            </a:extLst>
          </p:cNvPr>
          <p:cNvSpPr/>
          <p:nvPr/>
        </p:nvSpPr>
        <p:spPr>
          <a:xfrm>
            <a:off x="503071" y="1593562"/>
            <a:ext cx="9446841" cy="120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From “1 or 0” to “1 and 0” but weighted by complex numbers: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endParaRPr lang="en-GB" sz="1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endParaRPr lang="en-GB" sz="2400" dirty="0">
              <a:solidFill>
                <a:prstClr val="black"/>
              </a:solidFill>
              <a:latin typeface="Chaparral Pro" panose="02060503040505020203" pitchFamily="18" charset="0"/>
            </a:endParaRPr>
          </a:p>
        </p:txBody>
      </p:sp>
      <p:pic>
        <p:nvPicPr>
          <p:cNvPr id="5" name="Picture 4" descr="A picture containing photo, man, table, room&#10;&#10;Description automatically generated">
            <a:extLst>
              <a:ext uri="{FF2B5EF4-FFF2-40B4-BE49-F238E27FC236}">
                <a16:creationId xmlns:a16="http://schemas.microsoft.com/office/drawing/2014/main" id="{FF6F39B5-78C2-4844-9288-C9AEE57E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318" y="2008509"/>
            <a:ext cx="5032604" cy="304455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996917-AAF5-9B40-95E0-F45B282CDB46}"/>
              </a:ext>
            </a:extLst>
          </p:cNvPr>
          <p:cNvGrpSpPr/>
          <p:nvPr/>
        </p:nvGrpSpPr>
        <p:grpSpPr>
          <a:xfrm>
            <a:off x="838200" y="5178516"/>
            <a:ext cx="9991037" cy="1506123"/>
            <a:chOff x="503071" y="5215586"/>
            <a:chExt cx="9991037" cy="15061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3677B3-76CE-F24E-9B87-8D3251E1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3608" y="5240986"/>
              <a:ext cx="4445000" cy="46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A06D51-972D-EE4B-AE3D-37DA13479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308" y="5215586"/>
              <a:ext cx="3225800" cy="5207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625DCB-358C-0140-81AB-6400C12C4AB5}"/>
                </a:ext>
              </a:extLst>
            </p:cNvPr>
            <p:cNvSpPr/>
            <p:nvPr/>
          </p:nvSpPr>
          <p:spPr>
            <a:xfrm>
              <a:off x="503071" y="5836338"/>
              <a:ext cx="6225537" cy="88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90000"/>
                </a:lnSpc>
                <a:spcBef>
                  <a:spcPts val="1000"/>
                </a:spcBef>
                <a:buClr>
                  <a:srgbClr val="0ED6C6"/>
                </a:buClr>
                <a:buFont typeface="Wingdings" pitchFamily="2" charset="2"/>
                <a:buChar char="§"/>
              </a:pPr>
              <a:r>
                <a:rPr lang="en-GB" sz="2400" dirty="0"/>
                <a:t>The amplitudes are </a:t>
              </a:r>
              <a:r>
                <a:rPr lang="en-GB" sz="2400" b="1" dirty="0"/>
                <a:t>NOT </a:t>
              </a:r>
              <a:r>
                <a:rPr lang="en-GB" sz="2400" dirty="0"/>
                <a:t>directly</a:t>
              </a:r>
              <a:r>
                <a:rPr lang="en-GB" sz="2400" b="1" dirty="0"/>
                <a:t> </a:t>
              </a:r>
              <a:r>
                <a:rPr lang="en-GB" sz="2400" dirty="0"/>
                <a:t>accessible</a:t>
              </a:r>
              <a:r>
                <a:rPr lang="en-GB" sz="2400" b="1" dirty="0"/>
                <a:t>!</a:t>
              </a:r>
              <a:endParaRPr lang="en-GB" sz="2400" dirty="0"/>
            </a:p>
            <a:p>
              <a:pPr marL="228600" indent="-228600">
                <a:lnSpc>
                  <a:spcPct val="90000"/>
                </a:lnSpc>
                <a:spcBef>
                  <a:spcPts val="1000"/>
                </a:spcBef>
                <a:buClr>
                  <a:srgbClr val="0ED6C6"/>
                </a:buClr>
                <a:buFont typeface="Wingdings" pitchFamily="2" charset="2"/>
                <a:buChar char="§"/>
              </a:pPr>
              <a:endParaRPr lang="en-GB" sz="2400" dirty="0">
                <a:solidFill>
                  <a:prstClr val="black"/>
                </a:solidFill>
                <a:latin typeface="Chaparral Pro" panose="02060503040505020203" pitchFamily="18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611ED3-5424-7047-8220-B6C1C7A1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9811" y="5266386"/>
              <a:ext cx="10287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7737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5745E2-E1F6-1F4C-9F79-741E6482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physics to information: The Qubit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A7A88AC-4B8B-3440-9445-8CB987D2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49" y="1340021"/>
            <a:ext cx="6713440" cy="38864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8E246B5-EA18-F54E-B2DD-CDC1D7EA4D89}"/>
              </a:ext>
            </a:extLst>
          </p:cNvPr>
          <p:cNvGrpSpPr/>
          <p:nvPr/>
        </p:nvGrpSpPr>
        <p:grpSpPr>
          <a:xfrm>
            <a:off x="663709" y="5351877"/>
            <a:ext cx="9991037" cy="1506123"/>
            <a:chOff x="503071" y="5215586"/>
            <a:chExt cx="9991037" cy="15061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EEF2E2-8C9C-C845-84B2-6EF01BEFA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3608" y="5240986"/>
              <a:ext cx="4445000" cy="469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7EEE8D-E15D-FF4A-BD04-9AA26241C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8308" y="5215586"/>
              <a:ext cx="3225800" cy="5207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BD7EC5-9D67-1D4D-9A87-DEF53BA6EED1}"/>
                </a:ext>
              </a:extLst>
            </p:cNvPr>
            <p:cNvSpPr/>
            <p:nvPr/>
          </p:nvSpPr>
          <p:spPr>
            <a:xfrm>
              <a:off x="503071" y="5836338"/>
              <a:ext cx="6225537" cy="885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90000"/>
                </a:lnSpc>
                <a:spcBef>
                  <a:spcPts val="1000"/>
                </a:spcBef>
                <a:buClr>
                  <a:srgbClr val="0ED6C6"/>
                </a:buClr>
                <a:buFont typeface="Wingdings" pitchFamily="2" charset="2"/>
                <a:buChar char="§"/>
              </a:pPr>
              <a:r>
                <a:rPr lang="en-GB" sz="2400" dirty="0"/>
                <a:t>The amplitudes are </a:t>
              </a:r>
              <a:r>
                <a:rPr lang="en-GB" sz="2400" b="1" dirty="0"/>
                <a:t>NOT </a:t>
              </a:r>
              <a:r>
                <a:rPr lang="en-GB" sz="2400" dirty="0"/>
                <a:t>directly</a:t>
              </a:r>
              <a:r>
                <a:rPr lang="en-GB" sz="2400" b="1" dirty="0"/>
                <a:t> </a:t>
              </a:r>
              <a:r>
                <a:rPr lang="en-GB" sz="2400" dirty="0"/>
                <a:t>accessible</a:t>
              </a:r>
              <a:r>
                <a:rPr lang="en-GB" sz="2400" b="1" dirty="0"/>
                <a:t>!</a:t>
              </a:r>
              <a:endParaRPr lang="en-GB" sz="2400" dirty="0"/>
            </a:p>
            <a:p>
              <a:pPr marL="228600" indent="-228600">
                <a:lnSpc>
                  <a:spcPct val="90000"/>
                </a:lnSpc>
                <a:spcBef>
                  <a:spcPts val="1000"/>
                </a:spcBef>
                <a:buClr>
                  <a:srgbClr val="0ED6C6"/>
                </a:buClr>
                <a:buFont typeface="Wingdings" pitchFamily="2" charset="2"/>
                <a:buChar char="§"/>
              </a:pPr>
              <a:endParaRPr lang="en-GB" sz="2400" dirty="0">
                <a:solidFill>
                  <a:prstClr val="black"/>
                </a:solidFill>
                <a:latin typeface="Chaparral Pro" panose="02060503040505020203" pitchFamily="18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EB7BD6-EF6D-264D-A529-7F3647B6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9811" y="5266386"/>
              <a:ext cx="10287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43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6F57-2BD5-964A-BA72-FE143B0F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Qubit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8F5E87EF-A0AE-C042-B3D6-134D81DD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44" y="1484844"/>
            <a:ext cx="5716941" cy="2913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2EEE7-9582-4240-BD13-C997F7D4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284" y="4745147"/>
            <a:ext cx="4554953" cy="125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72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936590-DDF9-4744-BCE7-74FFB9C9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computing illustrated: 3-qubit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1A0E7B-73D8-774A-BE65-435BC6484435}"/>
              </a:ext>
            </a:extLst>
          </p:cNvPr>
          <p:cNvSpPr/>
          <p:nvPr/>
        </p:nvSpPr>
        <p:spPr>
          <a:xfrm>
            <a:off x="849641" y="1915426"/>
            <a:ext cx="4425507" cy="247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Number of qubits: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Number of possible configuration of {0,1} :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</a:pPr>
            <a:endParaRPr lang="en-GB" sz="2400" dirty="0">
              <a:solidFill>
                <a:prstClr val="black"/>
              </a:solidFill>
              <a:latin typeface="Chaparral Pro" panose="02060503040505020203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</a:pPr>
            <a:r>
              <a:rPr lang="en-GB" sz="2400" dirty="0">
                <a:solidFill>
                  <a:prstClr val="black"/>
                </a:solidFill>
                <a:latin typeface="Chaparral Pro" panose="02060503040505020203" pitchFamily="18" charset="0"/>
              </a:rPr>
              <a:t>Each configuration is associated with a complex amplitude.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87801F-419F-7C42-8049-260BF5339D62}"/>
              </a:ext>
            </a:extLst>
          </p:cNvPr>
          <p:cNvSpPr/>
          <p:nvPr/>
        </p:nvSpPr>
        <p:spPr>
          <a:xfrm>
            <a:off x="947913" y="5099638"/>
            <a:ext cx="4425507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The list of amplitudes is </a:t>
            </a:r>
            <a:r>
              <a:rPr lang="en-GB" sz="2400" b="1" dirty="0"/>
              <a:t>NOT </a:t>
            </a:r>
            <a:r>
              <a:rPr lang="en-GB" sz="2400" dirty="0"/>
              <a:t>directly</a:t>
            </a:r>
            <a:r>
              <a:rPr lang="en-GB" sz="2400" b="1" dirty="0"/>
              <a:t> </a:t>
            </a:r>
            <a:r>
              <a:rPr lang="en-GB" sz="2400" dirty="0"/>
              <a:t>accessible</a:t>
            </a:r>
            <a:r>
              <a:rPr lang="en-GB" sz="2400" b="1" dirty="0"/>
              <a:t>!</a:t>
            </a:r>
            <a:endParaRPr lang="en-GB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endParaRPr lang="en-GB" sz="2400" dirty="0">
              <a:solidFill>
                <a:prstClr val="black"/>
              </a:solidFill>
              <a:latin typeface="Chaparral Pro" panose="02060503040505020203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F39EB8-19C2-9047-B5CE-812241BD1ECC}"/>
              </a:ext>
            </a:extLst>
          </p:cNvPr>
          <p:cNvGrpSpPr/>
          <p:nvPr/>
        </p:nvGrpSpPr>
        <p:grpSpPr>
          <a:xfrm>
            <a:off x="4994375" y="1904405"/>
            <a:ext cx="5872627" cy="2048959"/>
            <a:chOff x="4017331" y="1923762"/>
            <a:chExt cx="6338139" cy="2378407"/>
          </a:xfrm>
        </p:grpSpPr>
        <p:pic>
          <p:nvPicPr>
            <p:cNvPr id="8" name="Graphic 7" descr="Earth globe Africa and Europe">
              <a:extLst>
                <a:ext uri="{FF2B5EF4-FFF2-40B4-BE49-F238E27FC236}">
                  <a16:creationId xmlns:a16="http://schemas.microsoft.com/office/drawing/2014/main" id="{73B294AE-B444-CB42-A1BE-3E427409E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3462" y="3681449"/>
              <a:ext cx="598342" cy="5983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DF3744-3D5C-A648-A918-AEBDF2F7D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3797" y="2064183"/>
              <a:ext cx="304800" cy="317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EBF776-71D7-E54A-B52C-FD137EDC3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1936" y="2578074"/>
              <a:ext cx="304800" cy="317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8C5562-E5EC-3440-8B92-36509AE26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669" y="3167006"/>
              <a:ext cx="304800" cy="317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866864-6E46-D44D-A062-6367B428B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5369" y="3843010"/>
              <a:ext cx="304800" cy="3175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2379E2B-F4B1-3345-918D-EB1A0099CB66}"/>
                </a:ext>
              </a:extLst>
            </p:cNvPr>
            <p:cNvGrpSpPr/>
            <p:nvPr/>
          </p:nvGrpSpPr>
          <p:grpSpPr>
            <a:xfrm>
              <a:off x="4017331" y="1923762"/>
              <a:ext cx="6338139" cy="2378407"/>
              <a:chOff x="4017331" y="1923762"/>
              <a:chExt cx="6338139" cy="237840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C53D411-9CD1-D046-8C41-72A8FA9A51CC}"/>
                  </a:ext>
                </a:extLst>
              </p:cNvPr>
              <p:cNvGrpSpPr/>
              <p:nvPr/>
            </p:nvGrpSpPr>
            <p:grpSpPr>
              <a:xfrm>
                <a:off x="5144997" y="1923762"/>
                <a:ext cx="5210473" cy="2378407"/>
                <a:chOff x="4773057" y="2614656"/>
                <a:chExt cx="5210473" cy="237840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A8AC6E4-E829-7D42-A782-032B57A91804}"/>
                    </a:ext>
                  </a:extLst>
                </p:cNvPr>
                <p:cNvGrpSpPr/>
                <p:nvPr/>
              </p:nvGrpSpPr>
              <p:grpSpPr>
                <a:xfrm>
                  <a:off x="5258458" y="2657508"/>
                  <a:ext cx="1810720" cy="2335555"/>
                  <a:chOff x="5488162" y="1495946"/>
                  <a:chExt cx="1810720" cy="2335555"/>
                </a:xfrm>
              </p:grpSpPr>
              <p:pic>
                <p:nvPicPr>
                  <p:cNvPr id="41" name="Graphic 40" descr="Earth globe Africa and Europe">
                    <a:extLst>
                      <a:ext uri="{FF2B5EF4-FFF2-40B4-BE49-F238E27FC236}">
                        <a16:creationId xmlns:a16="http://schemas.microsoft.com/office/drawing/2014/main" id="{EC57CC93-7510-A54E-A34C-96899E561E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1460" y="2055771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42" name="Graphic 41" descr="Earth globe Americas">
                    <a:extLst>
                      <a:ext uri="{FF2B5EF4-FFF2-40B4-BE49-F238E27FC236}">
                        <a16:creationId xmlns:a16="http://schemas.microsoft.com/office/drawing/2014/main" id="{30CE6AA5-A3A5-C647-ACB8-D97581CC97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7659" y="1499392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43" name="Graphic 42" descr="Earth globe Americas">
                    <a:extLst>
                      <a:ext uri="{FF2B5EF4-FFF2-40B4-BE49-F238E27FC236}">
                        <a16:creationId xmlns:a16="http://schemas.microsoft.com/office/drawing/2014/main" id="{E177308C-D9CB-F646-8F77-278719270E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83603" y="1504620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44" name="Graphic 43" descr="Earth globe Americas">
                    <a:extLst>
                      <a:ext uri="{FF2B5EF4-FFF2-40B4-BE49-F238E27FC236}">
                        <a16:creationId xmlns:a16="http://schemas.microsoft.com/office/drawing/2014/main" id="{8B863812-5F19-7D41-867C-32EAD66E7E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68592" y="1495946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45" name="Graphic 44" descr="Earth globe Africa and Europe">
                    <a:extLst>
                      <a:ext uri="{FF2B5EF4-FFF2-40B4-BE49-F238E27FC236}">
                        <a16:creationId xmlns:a16="http://schemas.microsoft.com/office/drawing/2014/main" id="{4A6CAF01-9431-4E4F-93FF-E211674F09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000" y="2631202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46" name="Graphic 45" descr="Earth globe Americas">
                    <a:extLst>
                      <a:ext uri="{FF2B5EF4-FFF2-40B4-BE49-F238E27FC236}">
                        <a16:creationId xmlns:a16="http://schemas.microsoft.com/office/drawing/2014/main" id="{1D42C6BB-ED2E-9344-A5CC-9D82562717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6000" y="2044124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47" name="Graphic 46" descr="Earth globe Americas">
                    <a:extLst>
                      <a:ext uri="{FF2B5EF4-FFF2-40B4-BE49-F238E27FC236}">
                        <a16:creationId xmlns:a16="http://schemas.microsoft.com/office/drawing/2014/main" id="{4D3013CC-835C-5D48-A64B-2799FB08E7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00540" y="2044124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phic 47" descr="Earth globe Africa and Europe">
                    <a:extLst>
                      <a:ext uri="{FF2B5EF4-FFF2-40B4-BE49-F238E27FC236}">
                        <a16:creationId xmlns:a16="http://schemas.microsoft.com/office/drawing/2014/main" id="{D1A92504-0569-384C-B474-2C1049648A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00540" y="3225929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49" name="Graphic 48" descr="Earth globe Americas">
                    <a:extLst>
                      <a:ext uri="{FF2B5EF4-FFF2-40B4-BE49-F238E27FC236}">
                        <a16:creationId xmlns:a16="http://schemas.microsoft.com/office/drawing/2014/main" id="{48C83B46-F44D-DD45-9685-0A938EABF9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81945" y="2631202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50" name="Graphic 49" descr="Earth globe Americas">
                    <a:extLst>
                      <a:ext uri="{FF2B5EF4-FFF2-40B4-BE49-F238E27FC236}">
                        <a16:creationId xmlns:a16="http://schemas.microsoft.com/office/drawing/2014/main" id="{A031588D-B743-6F44-8C0E-646AD0908E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06090" y="2627587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51" name="Graphic 50" descr="Earth globe Americas">
                    <a:extLst>
                      <a:ext uri="{FF2B5EF4-FFF2-40B4-BE49-F238E27FC236}">
                        <a16:creationId xmlns:a16="http://schemas.microsoft.com/office/drawing/2014/main" id="{4438AC54-65EB-6D40-ACDA-8E999B59ED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03315" y="3233159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52" name="Graphic 51" descr="Earth globe Americas">
                    <a:extLst>
                      <a:ext uri="{FF2B5EF4-FFF2-40B4-BE49-F238E27FC236}">
                        <a16:creationId xmlns:a16="http://schemas.microsoft.com/office/drawing/2014/main" id="{3754CC42-6FCC-D840-B9D7-A64760C404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88162" y="3225929"/>
                    <a:ext cx="598342" cy="59834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CA002A95-0893-244B-A073-FED188A49C59}"/>
                    </a:ext>
                  </a:extLst>
                </p:cNvPr>
                <p:cNvGrpSpPr/>
                <p:nvPr/>
              </p:nvGrpSpPr>
              <p:grpSpPr>
                <a:xfrm>
                  <a:off x="8189279" y="2614656"/>
                  <a:ext cx="1794251" cy="2348985"/>
                  <a:chOff x="8178690" y="2247876"/>
                  <a:chExt cx="1794251" cy="2348985"/>
                </a:xfrm>
              </p:grpSpPr>
              <p:pic>
                <p:nvPicPr>
                  <p:cNvPr id="30" name="Graphic 29" descr="Earth globe Africa and Europe">
                    <a:extLst>
                      <a:ext uri="{FF2B5EF4-FFF2-40B4-BE49-F238E27FC236}">
                        <a16:creationId xmlns:a16="http://schemas.microsoft.com/office/drawing/2014/main" id="{3279E6A1-7C91-BB46-B08D-4F3AACB3C3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8690" y="2261139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31" name="Graphic 30" descr="Earth globe Africa and Europe">
                    <a:extLst>
                      <a:ext uri="{FF2B5EF4-FFF2-40B4-BE49-F238E27FC236}">
                        <a16:creationId xmlns:a16="http://schemas.microsoft.com/office/drawing/2014/main" id="{E8240A60-953D-3C46-92D5-443B8D2EEE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36713" y="2247876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32" name="Graphic 31" descr="Earth globe Americas">
                    <a:extLst>
                      <a:ext uri="{FF2B5EF4-FFF2-40B4-BE49-F238E27FC236}">
                        <a16:creationId xmlns:a16="http://schemas.microsoft.com/office/drawing/2014/main" id="{9ECE67C0-620F-D040-94E8-96E1FA3A1E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85267" y="2247876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32" descr="Earth globe Americas">
                    <a:extLst>
                      <a:ext uri="{FF2B5EF4-FFF2-40B4-BE49-F238E27FC236}">
                        <a16:creationId xmlns:a16="http://schemas.microsoft.com/office/drawing/2014/main" id="{486941FA-D628-C548-8500-9FB458EA25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43806" y="2833966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phic 33" descr="Earth globe Africa and Europe">
                    <a:extLst>
                      <a:ext uri="{FF2B5EF4-FFF2-40B4-BE49-F238E27FC236}">
                        <a16:creationId xmlns:a16="http://schemas.microsoft.com/office/drawing/2014/main" id="{D04D6809-1EE7-AB41-B40C-96CE78FE44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86620" y="2821131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35" name="Graphic 34" descr="Earth globe Africa and Europe">
                    <a:extLst>
                      <a:ext uri="{FF2B5EF4-FFF2-40B4-BE49-F238E27FC236}">
                        <a16:creationId xmlns:a16="http://schemas.microsoft.com/office/drawing/2014/main" id="{5D22081F-FEDE-0049-9EA9-A55477C184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5316" y="2833966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36" name="Graphic 35" descr="Earth globe Africa and Europe">
                    <a:extLst>
                      <a:ext uri="{FF2B5EF4-FFF2-40B4-BE49-F238E27FC236}">
                        <a16:creationId xmlns:a16="http://schemas.microsoft.com/office/drawing/2014/main" id="{972F00BD-394C-0F4E-8851-9E6033C5E5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74599" y="3995717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phic 36" descr="Earth globe Americas">
                    <a:extLst>
                      <a:ext uri="{FF2B5EF4-FFF2-40B4-BE49-F238E27FC236}">
                        <a16:creationId xmlns:a16="http://schemas.microsoft.com/office/drawing/2014/main" id="{81BC4B9E-C4AD-254D-A6C7-5FAB33E6DE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05215" y="3392947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38" name="Graphic 37" descr="Earth globe Africa and Europe">
                    <a:extLst>
                      <a:ext uri="{FF2B5EF4-FFF2-40B4-BE49-F238E27FC236}">
                        <a16:creationId xmlns:a16="http://schemas.microsoft.com/office/drawing/2014/main" id="{CABFB11C-15C9-D445-952A-BF2E41F122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99476" y="3422466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39" name="Graphic 38" descr="Earth globe Africa and Europe">
                    <a:extLst>
                      <a:ext uri="{FF2B5EF4-FFF2-40B4-BE49-F238E27FC236}">
                        <a16:creationId xmlns:a16="http://schemas.microsoft.com/office/drawing/2014/main" id="{220F5FE2-F18F-1349-BD15-92B23DC036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99677" y="3998519"/>
                    <a:ext cx="598342" cy="598342"/>
                  </a:xfrm>
                  <a:prstGeom prst="rect">
                    <a:avLst/>
                  </a:prstGeom>
                </p:spPr>
              </p:pic>
              <p:pic>
                <p:nvPicPr>
                  <p:cNvPr id="40" name="Graphic 39" descr="Earth globe Africa and Europe">
                    <a:extLst>
                      <a:ext uri="{FF2B5EF4-FFF2-40B4-BE49-F238E27FC236}">
                        <a16:creationId xmlns:a16="http://schemas.microsoft.com/office/drawing/2014/main" id="{EF4A94E6-231F-794C-BD67-39D34E221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30438" y="3419473"/>
                    <a:ext cx="598342" cy="5983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141F431-CF35-CA45-AB06-999C19211F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73422" y="2825653"/>
                  <a:ext cx="431800" cy="279400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3F4849D2-B498-1342-A364-80D83CFB1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27143" y="2774127"/>
                  <a:ext cx="444500" cy="27940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24EDFF5E-CBD5-CB47-9AEC-FD4943289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8627" y="3353867"/>
                  <a:ext cx="444500" cy="29210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922A87BF-EAD5-D343-9460-9905EBDEB7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40301" y="3360217"/>
                  <a:ext cx="444500" cy="279400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62A3C10-081F-EF4F-BD41-43B9FAE5DA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85757" y="3895332"/>
                  <a:ext cx="444500" cy="2921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A2221B3-A140-AF47-8CC8-A447CAF7F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27143" y="3883300"/>
                  <a:ext cx="444500" cy="29210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E440B46-DA09-E941-B27E-0FBB11E009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3057" y="4515410"/>
                  <a:ext cx="457200" cy="2921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6792A058-C3E6-B347-B7C8-31BF1CCC88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52709" y="4547842"/>
                  <a:ext cx="444500" cy="292100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5D85988-AFB2-AD4A-99C7-AF6BDA91B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1531" y="2637573"/>
                <a:ext cx="304800" cy="3175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32ED59E-E4F3-344B-8DEF-553EEA7C3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1531" y="3203868"/>
                <a:ext cx="304800" cy="3175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9B10745-74F3-F64D-80CA-7815F28A8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6968" y="3831548"/>
                <a:ext cx="304800" cy="3175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15F52D0-AD96-4B47-810B-DD8B5924F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7331" y="2039509"/>
                <a:ext cx="533400" cy="4699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1763829-E363-5844-ABE4-2FF432779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29258" y="2210063"/>
                <a:ext cx="304800" cy="127000"/>
              </a:xfrm>
              <a:prstGeom prst="rect">
                <a:avLst/>
              </a:prstGeom>
            </p:spPr>
          </p:pic>
        </p:grp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54EF5D9-F4AF-6A45-90FB-F1132A19DA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24246" y="4577306"/>
            <a:ext cx="2425700" cy="990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0BFDFEE-08B3-AF46-84D5-AA3A47E40F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74842" y="1977417"/>
            <a:ext cx="929207" cy="2809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8FDD621-94B7-C849-8F9B-9FA3D18D2AF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1289" y="3179324"/>
            <a:ext cx="1765301" cy="2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2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3B48B817-95AD-E241-9850-5DF8075E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25" y="239395"/>
            <a:ext cx="10515600" cy="1325563"/>
          </a:xfrm>
        </p:spPr>
        <p:txBody>
          <a:bodyPr/>
          <a:lstStyle/>
          <a:p>
            <a:r>
              <a:rPr lang="en-GB" dirty="0"/>
              <a:t>Entanglement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459E93-5FE3-4447-B630-1F8D8579EA6B}"/>
              </a:ext>
            </a:extLst>
          </p:cNvPr>
          <p:cNvGrpSpPr/>
          <p:nvPr/>
        </p:nvGrpSpPr>
        <p:grpSpPr>
          <a:xfrm>
            <a:off x="5506956" y="1552576"/>
            <a:ext cx="4479323" cy="907252"/>
            <a:chOff x="4285009" y="2101959"/>
            <a:chExt cx="4479323" cy="907252"/>
          </a:xfrm>
        </p:grpSpPr>
        <p:pic>
          <p:nvPicPr>
            <p:cNvPr id="6" name="Graphic 5" descr="Earth globe Africa and Europe">
              <a:extLst>
                <a:ext uri="{FF2B5EF4-FFF2-40B4-BE49-F238E27FC236}">
                  <a16:creationId xmlns:a16="http://schemas.microsoft.com/office/drawing/2014/main" id="{951BA197-C7B2-D645-BFD2-A5F7F3FE1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3053" y="2123270"/>
              <a:ext cx="867085" cy="859359"/>
            </a:xfrm>
            <a:prstGeom prst="rect">
              <a:avLst/>
            </a:prstGeom>
          </p:spPr>
        </p:pic>
        <p:pic>
          <p:nvPicPr>
            <p:cNvPr id="7" name="Graphic 6" descr="Earth globe Americas">
              <a:extLst>
                <a:ext uri="{FF2B5EF4-FFF2-40B4-BE49-F238E27FC236}">
                  <a16:creationId xmlns:a16="http://schemas.microsoft.com/office/drawing/2014/main" id="{D0A95E70-FA2D-0040-9564-918531A31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85009" y="2149852"/>
              <a:ext cx="859359" cy="859359"/>
            </a:xfrm>
            <a:prstGeom prst="rect">
              <a:avLst/>
            </a:prstGeom>
          </p:spPr>
        </p:pic>
        <p:pic>
          <p:nvPicPr>
            <p:cNvPr id="8" name="Graphic 7" descr="Earth globe Americas">
              <a:extLst>
                <a:ext uri="{FF2B5EF4-FFF2-40B4-BE49-F238E27FC236}">
                  <a16:creationId xmlns:a16="http://schemas.microsoft.com/office/drawing/2014/main" id="{2D611DBC-1E4D-D04C-853B-2DF0A8FCD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04973" y="2101959"/>
              <a:ext cx="859359" cy="859359"/>
            </a:xfrm>
            <a:prstGeom prst="rect">
              <a:avLst/>
            </a:prstGeom>
          </p:spPr>
        </p:pic>
        <p:pic>
          <p:nvPicPr>
            <p:cNvPr id="9" name="Graphic 8" descr="Earth globe Africa and Europe">
              <a:extLst>
                <a:ext uri="{FF2B5EF4-FFF2-40B4-BE49-F238E27FC236}">
                  <a16:creationId xmlns:a16="http://schemas.microsoft.com/office/drawing/2014/main" id="{FE7E75EB-8943-0249-81D6-5DB6DB9E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59203" y="2123270"/>
              <a:ext cx="867085" cy="8593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CFC9BD-855E-9841-8A08-D91443AE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1118" y="2332144"/>
              <a:ext cx="859359" cy="39898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AA8FBC-C4F5-FD47-B3DE-E604E6492217}"/>
              </a:ext>
            </a:extLst>
          </p:cNvPr>
          <p:cNvSpPr txBox="1"/>
          <p:nvPr/>
        </p:nvSpPr>
        <p:spPr>
          <a:xfrm>
            <a:off x="859532" y="1758316"/>
            <a:ext cx="5530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Consider equal mixture of</a:t>
            </a:r>
          </a:p>
          <a:p>
            <a:endParaRPr lang="en-GB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D49014-8AE2-9149-B0C8-6525F2A0B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315" y="2960083"/>
            <a:ext cx="5207722" cy="292934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FCF861C-DE82-FB45-8B49-50485E9A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5" y="3429000"/>
            <a:ext cx="5080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0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366E7384-A9A4-5347-95B3-B301B04A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38" y="352315"/>
            <a:ext cx="10515600" cy="1325563"/>
          </a:xfrm>
        </p:spPr>
        <p:txBody>
          <a:bodyPr/>
          <a:lstStyle/>
          <a:p>
            <a:r>
              <a:rPr lang="en-GB" dirty="0"/>
              <a:t>Exponentially large state space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FF9BA5-4AE4-164D-B6DB-96A3F2BA4784}"/>
              </a:ext>
            </a:extLst>
          </p:cNvPr>
          <p:cNvGrpSpPr/>
          <p:nvPr/>
        </p:nvGrpSpPr>
        <p:grpSpPr>
          <a:xfrm>
            <a:off x="708738" y="1762641"/>
            <a:ext cx="7743285" cy="3266559"/>
            <a:chOff x="224165" y="1457007"/>
            <a:chExt cx="9919960" cy="42949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4E28B0-5904-614A-BB57-DD67328B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0915" y="1457007"/>
              <a:ext cx="513951" cy="43685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C9EA1F-2DEE-EF42-8321-C51934DB2BFD}"/>
                </a:ext>
              </a:extLst>
            </p:cNvPr>
            <p:cNvSpPr txBox="1"/>
            <p:nvPr/>
          </p:nvSpPr>
          <p:spPr>
            <a:xfrm>
              <a:off x="3096169" y="1937045"/>
              <a:ext cx="1657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qubits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05239F-50B1-404F-B48D-F560F1290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163" y="4176818"/>
              <a:ext cx="620682" cy="50783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5E0D71-C384-F243-BB69-7D77ED14A11B}"/>
                </a:ext>
              </a:extLst>
            </p:cNvPr>
            <p:cNvSpPr txBox="1"/>
            <p:nvPr/>
          </p:nvSpPr>
          <p:spPr>
            <a:xfrm>
              <a:off x="420657" y="4920955"/>
              <a:ext cx="42799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Number of possible configurations and amplitudes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41040F-06E3-854B-9841-815369D92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2049" y="3142847"/>
              <a:ext cx="530412" cy="4508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424B57-EB87-2747-9679-837F4390D5D6}"/>
                </a:ext>
              </a:extLst>
            </p:cNvPr>
            <p:cNvSpPr txBox="1"/>
            <p:nvPr/>
          </p:nvSpPr>
          <p:spPr>
            <a:xfrm>
              <a:off x="5637470" y="3715154"/>
              <a:ext cx="4506655" cy="1051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electrons/atoms/photons etc.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8D54102-5928-F34A-A8EC-EECEB7B68A1A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 flipV="1">
              <a:off x="4753518" y="2198655"/>
              <a:ext cx="1836000" cy="944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A81B4E-1BAC-CC4B-AB15-BFF087D27A05}"/>
                </a:ext>
              </a:extLst>
            </p:cNvPr>
            <p:cNvSpPr txBox="1"/>
            <p:nvPr/>
          </p:nvSpPr>
          <p:spPr>
            <a:xfrm>
              <a:off x="5812064" y="1512790"/>
              <a:ext cx="26274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Encoding information with physical systems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46F7C61-15D7-BA47-B35B-537029D4EB48}"/>
                </a:ext>
              </a:extLst>
            </p:cNvPr>
            <p:cNvCxnSpPr/>
            <p:nvPr/>
          </p:nvCxnSpPr>
          <p:spPr>
            <a:xfrm flipH="1">
              <a:off x="2043113" y="2329874"/>
              <a:ext cx="900112" cy="1616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BBECDF-5D56-024D-B53C-343F1AF81D49}"/>
                </a:ext>
              </a:extLst>
            </p:cNvPr>
            <p:cNvSpPr txBox="1"/>
            <p:nvPr/>
          </p:nvSpPr>
          <p:spPr>
            <a:xfrm>
              <a:off x="224165" y="2374991"/>
              <a:ext cx="22930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Complexity explodes exponentially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A99E30-907F-A44D-A226-B32CC973B999}"/>
                </a:ext>
              </a:extLst>
            </p:cNvPr>
            <p:cNvCxnSpPr/>
            <p:nvPr/>
          </p:nvCxnSpPr>
          <p:spPr>
            <a:xfrm flipV="1">
              <a:off x="4039843" y="4386767"/>
              <a:ext cx="1151195" cy="7000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257223-BA87-E745-93EC-CB5CC1E94616}"/>
                </a:ext>
              </a:extLst>
            </p:cNvPr>
            <p:cNvSpPr txBox="1"/>
            <p:nvPr/>
          </p:nvSpPr>
          <p:spPr>
            <a:xfrm>
              <a:off x="5191038" y="4736289"/>
              <a:ext cx="36815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Not directly accessible, hard to simulate with any classical machine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345D6DA-9174-804F-930E-9FCA1BAA6974}"/>
              </a:ext>
            </a:extLst>
          </p:cNvPr>
          <p:cNvSpPr txBox="1"/>
          <p:nvPr/>
        </p:nvSpPr>
        <p:spPr>
          <a:xfrm>
            <a:off x="4892837" y="5217168"/>
            <a:ext cx="51970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Total # of atoms in the universe:</a:t>
            </a:r>
          </a:p>
          <a:p>
            <a:endParaRPr lang="en-GB" sz="2400" dirty="0"/>
          </a:p>
          <a:p>
            <a:r>
              <a:rPr lang="en-GB" sz="2400" b="1" dirty="0"/>
              <a:t># of qubits to saturate the whole universe’s computational resources: 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930B04-3354-DC44-AC01-1DCC6B618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2681" y="5232141"/>
            <a:ext cx="1270000" cy="419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2948F4-5F30-6D4D-AFBF-475CAF25D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681" y="6251530"/>
            <a:ext cx="1130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46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41500-CFA3-6C4B-A12B-CD276027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GB" sz="5600">
                <a:solidFill>
                  <a:schemeClr val="bg1"/>
                </a:solidFill>
              </a:rPr>
              <a:t>Why quantum computing?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485F13-D4E7-4C19-96F3-7EA0BAFA0E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17511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33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4D01-B2A8-EF41-B9B5-A5CB4DAE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38" y="176839"/>
            <a:ext cx="10515600" cy="1325563"/>
          </a:xfrm>
        </p:spPr>
        <p:txBody>
          <a:bodyPr/>
          <a:lstStyle/>
          <a:p>
            <a:r>
              <a:rPr lang="en-GB" dirty="0"/>
              <a:t>Classical information as binary bits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DE70DA-EF34-7F44-A1ED-B5FD2655B62E}"/>
              </a:ext>
            </a:extLst>
          </p:cNvPr>
          <p:cNvGrpSpPr/>
          <p:nvPr/>
        </p:nvGrpSpPr>
        <p:grpSpPr>
          <a:xfrm>
            <a:off x="1365658" y="1389088"/>
            <a:ext cx="9460683" cy="5103787"/>
            <a:chOff x="393180" y="537326"/>
            <a:chExt cx="11036820" cy="6347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D233E7-EC05-F147-B135-151DD7F4F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4" r="-1127" b="6189"/>
            <a:stretch/>
          </p:blipFill>
          <p:spPr>
            <a:xfrm>
              <a:off x="1112364" y="1613580"/>
              <a:ext cx="2705493" cy="16175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282802-96BB-4348-8221-AC35B4C2D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9167" y="973053"/>
              <a:ext cx="3313886" cy="14663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54007E-9794-6246-82F4-940693B92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5861" y="3684608"/>
              <a:ext cx="2366194" cy="236619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B0F6DC-CF85-E243-9E2A-C0A6D05FB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0555">
              <a:off x="885893" y="4236469"/>
              <a:ext cx="3436307" cy="1932923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AB373B9-8118-264F-9F6D-39850CDDB969}"/>
                </a:ext>
              </a:extLst>
            </p:cNvPr>
            <p:cNvSpPr/>
            <p:nvPr/>
          </p:nvSpPr>
          <p:spPr>
            <a:xfrm>
              <a:off x="6857999" y="537326"/>
              <a:ext cx="4572001" cy="233784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D88E4E-8068-314E-B8D0-286BF43981CD}"/>
                </a:ext>
              </a:extLst>
            </p:cNvPr>
            <p:cNvSpPr/>
            <p:nvPr/>
          </p:nvSpPr>
          <p:spPr>
            <a:xfrm>
              <a:off x="559534" y="1524983"/>
              <a:ext cx="3965332" cy="2055928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36F131-0CE0-B044-99A9-824E8CE0BE37}"/>
                </a:ext>
              </a:extLst>
            </p:cNvPr>
            <p:cNvSpPr/>
            <p:nvPr/>
          </p:nvSpPr>
          <p:spPr>
            <a:xfrm rot="17827789">
              <a:off x="7414393" y="3873831"/>
              <a:ext cx="3965332" cy="2055928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493814-CA67-D840-B9E5-8B5C4531CA09}"/>
                </a:ext>
              </a:extLst>
            </p:cNvPr>
            <p:cNvSpPr/>
            <p:nvPr/>
          </p:nvSpPr>
          <p:spPr>
            <a:xfrm rot="1411011">
              <a:off x="393180" y="4020999"/>
              <a:ext cx="4550705" cy="2381498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4CB478-87F5-2342-B3F0-D96F97A5C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632" y="3133567"/>
              <a:ext cx="1894919" cy="189491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19EE70-9881-094E-B1EC-9CA6FBAA5119}"/>
                </a:ext>
              </a:extLst>
            </p:cNvPr>
            <p:cNvCxnSpPr/>
            <p:nvPr/>
          </p:nvCxnSpPr>
          <p:spPr>
            <a:xfrm>
              <a:off x="4345757" y="2969443"/>
              <a:ext cx="763571" cy="395926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972B4E-A71D-E84F-9D85-69E5F5F68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7257" y="4645380"/>
              <a:ext cx="755303" cy="222325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680F14-1D7E-6E4F-A57F-A4FF68A7C863}"/>
                </a:ext>
              </a:extLst>
            </p:cNvPr>
            <p:cNvCxnSpPr>
              <a:cxnSpLocks/>
            </p:cNvCxnSpPr>
            <p:nvPr/>
          </p:nvCxnSpPr>
          <p:spPr>
            <a:xfrm>
              <a:off x="6999457" y="4382743"/>
              <a:ext cx="1232563" cy="64574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1EEACBB-199D-F642-9FD5-EFB1A20132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5218" y="2741040"/>
              <a:ext cx="1153553" cy="807207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2030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C5A37B-76F7-F14A-87B4-D30624CD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1-bit logic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878E90-B7BC-F541-AE2E-4EBB72460DB4}"/>
              </a:ext>
            </a:extLst>
          </p:cNvPr>
          <p:cNvGrpSpPr/>
          <p:nvPr/>
        </p:nvGrpSpPr>
        <p:grpSpPr>
          <a:xfrm>
            <a:off x="1690712" y="3627025"/>
            <a:ext cx="2428031" cy="924727"/>
            <a:chOff x="5438310" y="1493594"/>
            <a:chExt cx="2428031" cy="924727"/>
          </a:xfrm>
        </p:grpSpPr>
        <p:pic>
          <p:nvPicPr>
            <p:cNvPr id="6" name="Graphic 5" descr="Earth globe Africa and Europe">
              <a:extLst>
                <a:ext uri="{FF2B5EF4-FFF2-40B4-BE49-F238E27FC236}">
                  <a16:creationId xmlns:a16="http://schemas.microsoft.com/office/drawing/2014/main" id="{C291A38F-3584-8645-A187-1055C5F7D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38310" y="1503921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Earth globe Americas">
              <a:extLst>
                <a:ext uri="{FF2B5EF4-FFF2-40B4-BE49-F238E27FC236}">
                  <a16:creationId xmlns:a16="http://schemas.microsoft.com/office/drawing/2014/main" id="{A785877C-78C7-1B42-A593-A37B504F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51941" y="1493594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419E745-3F5F-9D4B-B833-BA835ED2AD54}"/>
              </a:ext>
            </a:extLst>
          </p:cNvPr>
          <p:cNvSpPr txBox="1"/>
          <p:nvPr/>
        </p:nvSpPr>
        <p:spPr>
          <a:xfrm>
            <a:off x="1254614" y="1855651"/>
            <a:ext cx="369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Complete set of Classical Logic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6D8E86-A3CA-B345-858B-474EB7380302}"/>
              </a:ext>
            </a:extLst>
          </p:cNvPr>
          <p:cNvCxnSpPr>
            <a:cxnSpLocks/>
          </p:cNvCxnSpPr>
          <p:nvPr/>
        </p:nvCxnSpPr>
        <p:spPr>
          <a:xfrm flipV="1">
            <a:off x="4402805" y="2810820"/>
            <a:ext cx="1441939" cy="82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F5209-056B-344F-A69B-59950D6FA553}"/>
              </a:ext>
            </a:extLst>
          </p:cNvPr>
          <p:cNvCxnSpPr/>
          <p:nvPr/>
        </p:nvCxnSpPr>
        <p:spPr>
          <a:xfrm>
            <a:off x="4402805" y="3924806"/>
            <a:ext cx="2017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932314-3D35-2942-A267-9FD3DECE5D2B}"/>
              </a:ext>
            </a:extLst>
          </p:cNvPr>
          <p:cNvCxnSpPr>
            <a:cxnSpLocks/>
          </p:cNvCxnSpPr>
          <p:nvPr/>
        </p:nvCxnSpPr>
        <p:spPr>
          <a:xfrm>
            <a:off x="4402805" y="4136979"/>
            <a:ext cx="2768368" cy="80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2AE836-57B4-7B47-A5DE-EC3CD98D054F}"/>
              </a:ext>
            </a:extLst>
          </p:cNvPr>
          <p:cNvCxnSpPr/>
          <p:nvPr/>
        </p:nvCxnSpPr>
        <p:spPr>
          <a:xfrm>
            <a:off x="4193224" y="4382006"/>
            <a:ext cx="2227099" cy="158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Earth globe Africa and Europe">
            <a:extLst>
              <a:ext uri="{FF2B5EF4-FFF2-40B4-BE49-F238E27FC236}">
                <a16:creationId xmlns:a16="http://schemas.microsoft.com/office/drawing/2014/main" id="{D007AD07-8190-1341-A314-7AC2DE01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323082"/>
            <a:ext cx="914400" cy="914400"/>
          </a:xfrm>
          <a:prstGeom prst="rect">
            <a:avLst/>
          </a:prstGeom>
        </p:spPr>
      </p:pic>
      <p:pic>
        <p:nvPicPr>
          <p:cNvPr id="14" name="Graphic 13" descr="Earth globe Americas">
            <a:extLst>
              <a:ext uri="{FF2B5EF4-FFF2-40B4-BE49-F238E27FC236}">
                <a16:creationId xmlns:a16="http://schemas.microsoft.com/office/drawing/2014/main" id="{05B10C4D-30DC-6D47-B9D0-902E30C43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0649" y="2309686"/>
            <a:ext cx="914400" cy="914400"/>
          </a:xfrm>
          <a:prstGeom prst="rect">
            <a:avLst/>
          </a:prstGeom>
        </p:spPr>
      </p:pic>
      <p:pic>
        <p:nvPicPr>
          <p:cNvPr id="15" name="Graphic 14" descr="Earth globe Americas">
            <a:extLst>
              <a:ext uri="{FF2B5EF4-FFF2-40B4-BE49-F238E27FC236}">
                <a16:creationId xmlns:a16="http://schemas.microsoft.com/office/drawing/2014/main" id="{C88E02A3-BD6A-E347-92DA-07C3A9B0E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711" y="3436516"/>
            <a:ext cx="914400" cy="914400"/>
          </a:xfrm>
          <a:prstGeom prst="rect">
            <a:avLst/>
          </a:prstGeom>
        </p:spPr>
      </p:pic>
      <p:pic>
        <p:nvPicPr>
          <p:cNvPr id="16" name="Graphic 15" descr="Earth globe Americas">
            <a:extLst>
              <a:ext uri="{FF2B5EF4-FFF2-40B4-BE49-F238E27FC236}">
                <a16:creationId xmlns:a16="http://schemas.microsoft.com/office/drawing/2014/main" id="{9CDC7D2A-1FF7-794F-813D-AE700CE01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72" y="3436516"/>
            <a:ext cx="914400" cy="914400"/>
          </a:xfrm>
          <a:prstGeom prst="rect">
            <a:avLst/>
          </a:prstGeom>
        </p:spPr>
      </p:pic>
      <p:pic>
        <p:nvPicPr>
          <p:cNvPr id="17" name="Graphic 16" descr="Earth globe Africa and Europe">
            <a:extLst>
              <a:ext uri="{FF2B5EF4-FFF2-40B4-BE49-F238E27FC236}">
                <a16:creationId xmlns:a16="http://schemas.microsoft.com/office/drawing/2014/main" id="{6D04B971-3971-5845-B3D4-4DB512413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3449" y="4549950"/>
            <a:ext cx="914400" cy="914400"/>
          </a:xfrm>
          <a:prstGeom prst="rect">
            <a:avLst/>
          </a:prstGeom>
        </p:spPr>
      </p:pic>
      <p:pic>
        <p:nvPicPr>
          <p:cNvPr id="18" name="Graphic 17" descr="Earth globe Africa and Europe">
            <a:extLst>
              <a:ext uri="{FF2B5EF4-FFF2-40B4-BE49-F238E27FC236}">
                <a16:creationId xmlns:a16="http://schemas.microsoft.com/office/drawing/2014/main" id="{F7448FC7-8901-1D4E-AF00-594AC03E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284" y="4524740"/>
            <a:ext cx="914400" cy="914400"/>
          </a:xfrm>
          <a:prstGeom prst="rect">
            <a:avLst/>
          </a:prstGeom>
        </p:spPr>
      </p:pic>
      <p:pic>
        <p:nvPicPr>
          <p:cNvPr id="19" name="Graphic 18" descr="Earth globe Americas">
            <a:extLst>
              <a:ext uri="{FF2B5EF4-FFF2-40B4-BE49-F238E27FC236}">
                <a16:creationId xmlns:a16="http://schemas.microsoft.com/office/drawing/2014/main" id="{2AF33F56-7DD5-B44D-9C6B-BFC8F9529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4385" y="5413929"/>
            <a:ext cx="914400" cy="914400"/>
          </a:xfrm>
          <a:prstGeom prst="rect">
            <a:avLst/>
          </a:prstGeom>
        </p:spPr>
      </p:pic>
      <p:pic>
        <p:nvPicPr>
          <p:cNvPr id="20" name="Graphic 19" descr="Earth globe Africa and Europe">
            <a:extLst>
              <a:ext uri="{FF2B5EF4-FFF2-40B4-BE49-F238E27FC236}">
                <a16:creationId xmlns:a16="http://schemas.microsoft.com/office/drawing/2014/main" id="{31DC7E5B-226F-6643-8241-30FCD45EC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2407" y="5451636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4C8483-BE31-B745-B8E8-53DD3ED9872E}"/>
              </a:ext>
            </a:extLst>
          </p:cNvPr>
          <p:cNvSpPr txBox="1"/>
          <p:nvPr/>
        </p:nvSpPr>
        <p:spPr>
          <a:xfrm>
            <a:off x="4134498" y="5158044"/>
            <a:ext cx="144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Flip both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9FDB25-512E-9B46-949F-2B3B90046EE8}"/>
              </a:ext>
            </a:extLst>
          </p:cNvPr>
          <p:cNvSpPr txBox="1"/>
          <p:nvPr/>
        </p:nvSpPr>
        <p:spPr>
          <a:xfrm>
            <a:off x="4193224" y="2730192"/>
            <a:ext cx="144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Leave both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8C961-A72A-0549-9470-6BE9A7516838}"/>
              </a:ext>
            </a:extLst>
          </p:cNvPr>
          <p:cNvSpPr txBox="1"/>
          <p:nvPr/>
        </p:nvSpPr>
        <p:spPr>
          <a:xfrm>
            <a:off x="5056950" y="4668872"/>
            <a:ext cx="193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Flip “1” only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1F5F8D-BB27-0242-B69A-B39C63C001E9}"/>
              </a:ext>
            </a:extLst>
          </p:cNvPr>
          <p:cNvSpPr txBox="1"/>
          <p:nvPr/>
        </p:nvSpPr>
        <p:spPr>
          <a:xfrm>
            <a:off x="4962137" y="3573078"/>
            <a:ext cx="166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Flip </a:t>
            </a:r>
            <a:r>
              <a:rPr lang="en-US" b="1" dirty="0"/>
              <a:t>“0”</a:t>
            </a:r>
            <a:r>
              <a:rPr lang="en-GB" b="1" dirty="0"/>
              <a:t> only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2409B-BAFF-DE47-B025-F46FCA0906FA}"/>
              </a:ext>
            </a:extLst>
          </p:cNvPr>
          <p:cNvSpPr txBox="1"/>
          <p:nvPr/>
        </p:nvSpPr>
        <p:spPr>
          <a:xfrm>
            <a:off x="2704895" y="3909886"/>
            <a:ext cx="55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52820E-E312-4040-B006-F74F04DFB7F5}"/>
              </a:ext>
            </a:extLst>
          </p:cNvPr>
          <p:cNvSpPr txBox="1"/>
          <p:nvPr/>
        </p:nvSpPr>
        <p:spPr>
          <a:xfrm>
            <a:off x="7243939" y="2588918"/>
            <a:ext cx="55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E63216-236A-5349-AD78-09B103BC221F}"/>
              </a:ext>
            </a:extLst>
          </p:cNvPr>
          <p:cNvSpPr txBox="1"/>
          <p:nvPr/>
        </p:nvSpPr>
        <p:spPr>
          <a:xfrm>
            <a:off x="7649128" y="3740140"/>
            <a:ext cx="55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5446F8-CC36-5243-9429-273F640AE260}"/>
              </a:ext>
            </a:extLst>
          </p:cNvPr>
          <p:cNvSpPr txBox="1"/>
          <p:nvPr/>
        </p:nvSpPr>
        <p:spPr>
          <a:xfrm>
            <a:off x="8442569" y="4758526"/>
            <a:ext cx="55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388EC3-4254-6641-8F52-F6E891A72D07}"/>
              </a:ext>
            </a:extLst>
          </p:cNvPr>
          <p:cNvSpPr txBox="1"/>
          <p:nvPr/>
        </p:nvSpPr>
        <p:spPr>
          <a:xfrm>
            <a:off x="7883982" y="5686463"/>
            <a:ext cx="55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20582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F09B-00FF-1F42-8581-B7D136351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Operations that changes the values of alphas but keep the squared sum to 1.</a:t>
            </a:r>
          </a:p>
          <a:p>
            <a:r>
              <a:rPr lang="en-GB" dirty="0"/>
              <a:t>Non-classical Single qubit gates: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3B7512-8C2A-3044-9E48-CEA0C10E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computing illustrated: Logic gates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EC329-746D-4B49-9DC6-E178ADBA3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28225"/>
            <a:ext cx="1384300" cy="4699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C536A5-EF16-D145-8915-DD7DFFAB9814}"/>
              </a:ext>
            </a:extLst>
          </p:cNvPr>
          <p:cNvGrpSpPr/>
          <p:nvPr/>
        </p:nvGrpSpPr>
        <p:grpSpPr>
          <a:xfrm>
            <a:off x="1595415" y="3534032"/>
            <a:ext cx="6967817" cy="2724430"/>
            <a:chOff x="577550" y="2864446"/>
            <a:chExt cx="7230692" cy="29608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29A4A4-D9E4-CD46-97B2-FA70080763AE}"/>
                </a:ext>
              </a:extLst>
            </p:cNvPr>
            <p:cNvGrpSpPr/>
            <p:nvPr/>
          </p:nvGrpSpPr>
          <p:grpSpPr>
            <a:xfrm>
              <a:off x="577550" y="2864446"/>
              <a:ext cx="7230692" cy="2960859"/>
              <a:chOff x="539005" y="2432736"/>
              <a:chExt cx="8085367" cy="334059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3C5BD79-B66C-0246-942C-DF9385B4B0D5}"/>
                  </a:ext>
                </a:extLst>
              </p:cNvPr>
              <p:cNvGrpSpPr/>
              <p:nvPr/>
            </p:nvGrpSpPr>
            <p:grpSpPr>
              <a:xfrm>
                <a:off x="1652685" y="3209188"/>
                <a:ext cx="917748" cy="2564146"/>
                <a:chOff x="6157579" y="607847"/>
                <a:chExt cx="917748" cy="2564146"/>
              </a:xfrm>
            </p:grpSpPr>
            <p:pic>
              <p:nvPicPr>
                <p:cNvPr id="18" name="Graphic 17" descr="Earth globe Africa and Europe">
                  <a:extLst>
                    <a:ext uri="{FF2B5EF4-FFF2-40B4-BE49-F238E27FC236}">
                      <a16:creationId xmlns:a16="http://schemas.microsoft.com/office/drawing/2014/main" id="{F4C9892F-2452-9C43-89E7-74CCCDC88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60927" y="607847"/>
                  <a:ext cx="914400" cy="914399"/>
                </a:xfrm>
                <a:prstGeom prst="rect">
                  <a:avLst/>
                </a:prstGeom>
              </p:spPr>
            </p:pic>
            <p:pic>
              <p:nvPicPr>
                <p:cNvPr id="19" name="Graphic 18" descr="Earth globe Americas">
                  <a:extLst>
                    <a:ext uri="{FF2B5EF4-FFF2-40B4-BE49-F238E27FC236}">
                      <a16:creationId xmlns:a16="http://schemas.microsoft.com/office/drawing/2014/main" id="{97405DBB-90F7-EB40-869F-23477347CD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57579" y="2257592"/>
                  <a:ext cx="914400" cy="914401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2B0C88-9D28-0949-8C0A-C99459149682}"/>
                  </a:ext>
                </a:extLst>
              </p:cNvPr>
              <p:cNvSpPr txBox="1"/>
              <p:nvPr/>
            </p:nvSpPr>
            <p:spPr>
              <a:xfrm>
                <a:off x="539005" y="2432736"/>
                <a:ext cx="36927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Quantum Logic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E6E4513-CDEC-3944-B24D-BAD276C48066}"/>
                  </a:ext>
                </a:extLst>
              </p:cNvPr>
              <p:cNvCxnSpPr/>
              <p:nvPr/>
            </p:nvCxnSpPr>
            <p:spPr>
              <a:xfrm>
                <a:off x="2900775" y="3711463"/>
                <a:ext cx="14765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83F8EBF-B07F-2D46-9F21-AC9504552EE5}"/>
                  </a:ext>
                </a:extLst>
              </p:cNvPr>
              <p:cNvCxnSpPr/>
              <p:nvPr/>
            </p:nvCxnSpPr>
            <p:spPr>
              <a:xfrm>
                <a:off x="5895731" y="3711463"/>
                <a:ext cx="14765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Graphic 13" descr="Earth globe Africa and Europe">
                <a:extLst>
                  <a:ext uri="{FF2B5EF4-FFF2-40B4-BE49-F238E27FC236}">
                    <a16:creationId xmlns:a16="http://schemas.microsoft.com/office/drawing/2014/main" id="{4A1CFD74-D001-ED48-B300-3C24FE167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09972" y="4712764"/>
                <a:ext cx="914400" cy="914399"/>
              </a:xfrm>
              <a:prstGeom prst="rect">
                <a:avLst/>
              </a:prstGeom>
            </p:spPr>
          </p:pic>
          <p:pic>
            <p:nvPicPr>
              <p:cNvPr id="15" name="Graphic 14" descr="Earth globe Americas">
                <a:extLst>
                  <a:ext uri="{FF2B5EF4-FFF2-40B4-BE49-F238E27FC236}">
                    <a16:creationId xmlns:a16="http://schemas.microsoft.com/office/drawing/2014/main" id="{19CBA73F-1283-2049-902E-8CAAE6004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709972" y="3161212"/>
                <a:ext cx="914400" cy="914399"/>
              </a:xfrm>
              <a:prstGeom prst="rect">
                <a:avLst/>
              </a:prstGeom>
            </p:spPr>
          </p:pic>
          <p:pic>
            <p:nvPicPr>
              <p:cNvPr id="16" name="Graphic 15" descr="Earth globe Asia and Australia">
                <a:extLst>
                  <a:ext uri="{FF2B5EF4-FFF2-40B4-BE49-F238E27FC236}">
                    <a16:creationId xmlns:a16="http://schemas.microsoft.com/office/drawing/2014/main" id="{E3AC5247-9200-2A46-BE61-769CC0D6F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689905" y="3134470"/>
                <a:ext cx="914400" cy="914399"/>
              </a:xfrm>
              <a:prstGeom prst="rect">
                <a:avLst/>
              </a:prstGeom>
            </p:spPr>
          </p:pic>
          <p:pic>
            <p:nvPicPr>
              <p:cNvPr id="17" name="Graphic 16" descr="Earth globe Asia and Australia">
                <a:extLst>
                  <a:ext uri="{FF2B5EF4-FFF2-40B4-BE49-F238E27FC236}">
                    <a16:creationId xmlns:a16="http://schemas.microsoft.com/office/drawing/2014/main" id="{9B95CE7C-7244-AF4C-8524-6B03B3439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643686" y="4735179"/>
                <a:ext cx="914400" cy="914399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CD1F16-4D7A-DA4A-B1C0-6CFFFEAA2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57771" y="3391241"/>
              <a:ext cx="1384300" cy="469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493839-E7FD-5C4E-84A4-E092F8726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4246" y="3391241"/>
              <a:ext cx="1384300" cy="4699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D4372C3-2306-F747-A746-BC95030B62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2377" y="5290544"/>
            <a:ext cx="1384300" cy="4699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7FBA0E-4EE2-5746-9D7B-8A791458E2C0}"/>
              </a:ext>
            </a:extLst>
          </p:cNvPr>
          <p:cNvCxnSpPr/>
          <p:nvPr/>
        </p:nvCxnSpPr>
        <p:spPr>
          <a:xfrm>
            <a:off x="3454272" y="5925619"/>
            <a:ext cx="1320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707D5C-7A2D-6241-B160-C7225BDD0B7B}"/>
              </a:ext>
            </a:extLst>
          </p:cNvPr>
          <p:cNvCxnSpPr/>
          <p:nvPr/>
        </p:nvCxnSpPr>
        <p:spPr>
          <a:xfrm>
            <a:off x="6275531" y="5936868"/>
            <a:ext cx="1320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3E22DD1-445F-9046-B3F0-E0FB7C152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1741" y="5330294"/>
            <a:ext cx="1384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08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A4D4F00-0D65-0041-94A8-C4A0D913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38" y="186449"/>
            <a:ext cx="11175124" cy="1325563"/>
          </a:xfrm>
        </p:spPr>
        <p:txBody>
          <a:bodyPr>
            <a:normAutofit/>
          </a:bodyPr>
          <a:lstStyle/>
          <a:p>
            <a:r>
              <a:rPr lang="en-GB" sz="4000" dirty="0"/>
              <a:t>Original motivation : Simulating quantum mechanics</a:t>
            </a:r>
          </a:p>
        </p:txBody>
      </p:sp>
      <p:pic>
        <p:nvPicPr>
          <p:cNvPr id="5" name="Picture 4" descr="A picture containing person, photo, phone, man&#10;&#10;Description automatically generated">
            <a:extLst>
              <a:ext uri="{FF2B5EF4-FFF2-40B4-BE49-F238E27FC236}">
                <a16:creationId xmlns:a16="http://schemas.microsoft.com/office/drawing/2014/main" id="{20EC9A47-8C73-E047-ADC3-8938A2E6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30" y="1672694"/>
            <a:ext cx="8661900" cy="40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79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7840F1-68C2-0A46-957B-1B827FFB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3317"/>
            <a:ext cx="10515600" cy="1325563"/>
          </a:xfrm>
        </p:spPr>
        <p:txBody>
          <a:bodyPr/>
          <a:lstStyle/>
          <a:p>
            <a:r>
              <a:rPr lang="en-GB" dirty="0"/>
              <a:t>Example: Nitrogen fixation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FA928F-9D3F-924D-9B60-CB273F93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63"/>
            <a:ext cx="10515600" cy="4351338"/>
          </a:xfrm>
        </p:spPr>
        <p:txBody>
          <a:bodyPr>
            <a:normAutofit/>
          </a:bodyPr>
          <a:lstStyle/>
          <a:p>
            <a:r>
              <a:rPr lang="en-GB" sz="2000" dirty="0"/>
              <a:t>Making </a:t>
            </a:r>
            <a:r>
              <a:rPr lang="en-HK" sz="2000" dirty="0"/>
              <a:t>Ammonia fertilizer by binding Nitrogen and Hydrogen</a:t>
            </a:r>
          </a:p>
          <a:p>
            <a:r>
              <a:rPr lang="en-HK" sz="2000" dirty="0"/>
              <a:t>Plants know how to do it efficiently but we don’t. </a:t>
            </a:r>
          </a:p>
          <a:p>
            <a:r>
              <a:rPr lang="en-HK" sz="2000" dirty="0"/>
              <a:t>Current approach of Haber-Bosch process with metal catalyst consumes 1-3% of global energy!</a:t>
            </a:r>
          </a:p>
          <a:p>
            <a:r>
              <a:rPr lang="en-HK" sz="2000" dirty="0"/>
              <a:t>Quantum computing in the future can potentially discover the efficient mechanism and drastically improve the process.</a:t>
            </a:r>
          </a:p>
          <a:p>
            <a:r>
              <a:rPr lang="en-HK" sz="2000" dirty="0"/>
              <a:t>Similar high-stake hard computational problems also feature in lithium battery research and carbon capture technologies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08515D-6B25-B14C-91E1-CA08A663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69" y="4558352"/>
            <a:ext cx="5336615" cy="1934523"/>
          </a:xfrm>
          <a:prstGeom prst="rect">
            <a:avLst/>
          </a:prstGeom>
        </p:spPr>
      </p:pic>
      <p:pic>
        <p:nvPicPr>
          <p:cNvPr id="3074" name="Picture 2" descr="Carbon capture will be crucial in reducing global emissions">
            <a:extLst>
              <a:ext uri="{FF2B5EF4-FFF2-40B4-BE49-F238E27FC236}">
                <a16:creationId xmlns:a16="http://schemas.microsoft.com/office/drawing/2014/main" id="{30441570-5C4C-D94F-9665-F6C05D43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02" y="4331812"/>
            <a:ext cx="34036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23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5474-FE3D-5447-BB11-E84E453F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32" y="249943"/>
            <a:ext cx="10515600" cy="1325563"/>
          </a:xfrm>
        </p:spPr>
        <p:txBody>
          <a:bodyPr/>
          <a:lstStyle/>
          <a:p>
            <a:r>
              <a:rPr lang="en-GB" dirty="0"/>
              <a:t>Disruptive application: Code breaking (RSA &amp; Shor)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31B8E88-EAFE-BB47-BCC5-551C0637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99" y="3764788"/>
            <a:ext cx="3057907" cy="25380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E2FFCAC-13E1-6E4A-B0C2-477AC097533B}"/>
              </a:ext>
            </a:extLst>
          </p:cNvPr>
          <p:cNvGrpSpPr/>
          <p:nvPr/>
        </p:nvGrpSpPr>
        <p:grpSpPr>
          <a:xfrm>
            <a:off x="4659243" y="3420165"/>
            <a:ext cx="5973706" cy="3227308"/>
            <a:chOff x="4200526" y="1397618"/>
            <a:chExt cx="6274594" cy="3438580"/>
          </a:xfrm>
        </p:grpSpPr>
        <p:pic>
          <p:nvPicPr>
            <p:cNvPr id="10" name="Picture 9" descr="A picture containing bottle, photo, table, white&#10;&#10;Description automatically generated">
              <a:extLst>
                <a:ext uri="{FF2B5EF4-FFF2-40B4-BE49-F238E27FC236}">
                  <a16:creationId xmlns:a16="http://schemas.microsoft.com/office/drawing/2014/main" id="{D34A8311-89A6-3B40-9555-20A51E69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0526" y="1397618"/>
              <a:ext cx="6274594" cy="145732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A4B3D4-6434-9A40-BC4E-0D8DF1895A98}"/>
                </a:ext>
              </a:extLst>
            </p:cNvPr>
            <p:cNvCxnSpPr/>
            <p:nvPr/>
          </p:nvCxnSpPr>
          <p:spPr>
            <a:xfrm flipH="1">
              <a:off x="5772150" y="3100388"/>
              <a:ext cx="1100138" cy="1028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B2CC49-7A81-A94D-BB87-7FE151E30A3F}"/>
                </a:ext>
              </a:extLst>
            </p:cNvPr>
            <p:cNvCxnSpPr/>
            <p:nvPr/>
          </p:nvCxnSpPr>
          <p:spPr>
            <a:xfrm>
              <a:off x="7337823" y="3100388"/>
              <a:ext cx="991790" cy="1017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3BD31B-582B-9C4D-A04C-0FCA1BC68D25}"/>
                </a:ext>
              </a:extLst>
            </p:cNvPr>
            <p:cNvSpPr txBox="1"/>
            <p:nvPr/>
          </p:nvSpPr>
          <p:spPr>
            <a:xfrm>
              <a:off x="5686426" y="4189867"/>
              <a:ext cx="1185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/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B98022-1139-1E46-82DA-E9889F555F18}"/>
                </a:ext>
              </a:extLst>
            </p:cNvPr>
            <p:cNvSpPr/>
            <p:nvPr/>
          </p:nvSpPr>
          <p:spPr>
            <a:xfrm>
              <a:off x="8130680" y="4189866"/>
              <a:ext cx="39786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/>
                <a:t>?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85DB4-1FD5-3D4C-98E6-34B78F9B78B5}"/>
              </a:ext>
            </a:extLst>
          </p:cNvPr>
          <p:cNvSpPr/>
          <p:nvPr/>
        </p:nvSpPr>
        <p:spPr>
          <a:xfrm>
            <a:off x="1100138" y="1690688"/>
            <a:ext cx="8732008" cy="155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Security of most today’s online data encryption systems relies on the hardness of factoring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Quantum algorithm using superposition and interference can factor exponentially faster (Shor’s 1994)</a:t>
            </a:r>
          </a:p>
        </p:txBody>
      </p:sp>
    </p:spTree>
    <p:extLst>
      <p:ext uri="{BB962C8B-B14F-4D97-AF65-F5344CB8AC3E}">
        <p14:creationId xmlns:p14="http://schemas.microsoft.com/office/powerpoint/2010/main" val="3880525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5474-FE3D-5447-BB11-E84E453F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32" y="249943"/>
            <a:ext cx="10515600" cy="1325563"/>
          </a:xfrm>
        </p:spPr>
        <p:txBody>
          <a:bodyPr/>
          <a:lstStyle/>
          <a:p>
            <a:r>
              <a:rPr lang="en-GB" dirty="0"/>
              <a:t>Disruptive application: Code breaking (RSA &amp; Shor)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85DB4-1FD5-3D4C-98E6-34B78F9B78B5}"/>
              </a:ext>
            </a:extLst>
          </p:cNvPr>
          <p:cNvSpPr/>
          <p:nvPr/>
        </p:nvSpPr>
        <p:spPr>
          <a:xfrm>
            <a:off x="1100138" y="1690688"/>
            <a:ext cx="8732008" cy="155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Security of most today’s online data encryption systems relies on the hardness of factoring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Quantum algorithm using superposition and interference can factor exponentially faster (Shor’s 1994)</a:t>
            </a:r>
          </a:p>
        </p:txBody>
      </p:sp>
      <p:pic>
        <p:nvPicPr>
          <p:cNvPr id="4098" name="Picture 2" descr="PDF] Circuit for Shor&amp;#39;s algorithm using 2n+3 qubits | Semantic Scholar">
            <a:extLst>
              <a:ext uri="{FF2B5EF4-FFF2-40B4-BE49-F238E27FC236}">
                <a16:creationId xmlns:a16="http://schemas.microsoft.com/office/drawing/2014/main" id="{BB68474E-B504-1D4A-A047-5C0CDFCE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58" y="3429000"/>
            <a:ext cx="7357091" cy="305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7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1AC9-A882-0047-9FF6-0EC812BD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Applications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9CBD3-DE58-F243-8357-27E75EF2C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Machine learning</a:t>
            </a:r>
          </a:p>
          <a:p>
            <a:r>
              <a:rPr lang="en-GB" dirty="0"/>
              <a:t>Optimization</a:t>
            </a:r>
          </a:p>
          <a:p>
            <a:r>
              <a:rPr lang="en-GB" dirty="0"/>
              <a:t>Chemistry </a:t>
            </a:r>
          </a:p>
          <a:p>
            <a:r>
              <a:rPr lang="en-GB" dirty="0"/>
              <a:t>Quantitative finance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CDD41-C6C0-CB4D-AD35-FE41F8226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003" y="2997635"/>
            <a:ext cx="2838685" cy="3179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339DD-07DB-6E45-B6B3-E1FB73FA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55" y="681037"/>
            <a:ext cx="3423862" cy="238402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9034795-55B0-064D-8563-2A8611366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25" y="3380972"/>
            <a:ext cx="4640825" cy="295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385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4825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30FEF-1300-434D-ABD9-E9704BA1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4568"/>
            <a:ext cx="3766457" cy="541292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Current landscape of quantum computing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A7A991D-1738-4D50-ACB8-B692D44D53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457262"/>
              </p:ext>
            </p:extLst>
          </p:nvPr>
        </p:nvGraphicFramePr>
        <p:xfrm>
          <a:off x="5600700" y="623888"/>
          <a:ext cx="5753100" cy="541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469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E556-1CC1-9944-9E4E-264970F8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45" y="500062"/>
            <a:ext cx="10515600" cy="1325563"/>
          </a:xfrm>
        </p:spPr>
        <p:txBody>
          <a:bodyPr/>
          <a:lstStyle/>
          <a:p>
            <a:r>
              <a:rPr lang="en-GB" dirty="0"/>
              <a:t>Types of quantum computers</a:t>
            </a:r>
            <a:br>
              <a:rPr lang="en-US" dirty="0"/>
            </a:br>
            <a:endParaRPr lang="en-GB" dirty="0"/>
          </a:p>
        </p:txBody>
      </p:sp>
      <p:pic>
        <p:nvPicPr>
          <p:cNvPr id="6146" name="Picture 2" descr="Physicists set new record with entanglement of atomic Schrödinger cat  states of up to 20 superconducting qubits">
            <a:extLst>
              <a:ext uri="{FF2B5EF4-FFF2-40B4-BE49-F238E27FC236}">
                <a16:creationId xmlns:a16="http://schemas.microsoft.com/office/drawing/2014/main" id="{AF68955B-7CAC-2246-A587-202783F4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4" y="1236797"/>
            <a:ext cx="4429125" cy="306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siQuantum | LinkedIn">
            <a:extLst>
              <a:ext uri="{FF2B5EF4-FFF2-40B4-BE49-F238E27FC236}">
                <a16:creationId xmlns:a16="http://schemas.microsoft.com/office/drawing/2014/main" id="{2DE09074-BB38-344F-B474-09C970403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122" y="157480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on-based commercial quantum computer is a first – Physics World">
            <a:extLst>
              <a:ext uri="{FF2B5EF4-FFF2-40B4-BE49-F238E27FC236}">
                <a16:creationId xmlns:a16="http://schemas.microsoft.com/office/drawing/2014/main" id="{3E230F8D-FCAC-0846-8265-2C3678D3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6" y="4279900"/>
            <a:ext cx="34163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utting a good spin (wave) on quantum memory | Ars Technica">
            <a:extLst>
              <a:ext uri="{FF2B5EF4-FFF2-40B4-BE49-F238E27FC236}">
                <a16:creationId xmlns:a16="http://schemas.microsoft.com/office/drawing/2014/main" id="{FB6D6C17-62EA-D140-9ABC-6E5892660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3" y="4191000"/>
            <a:ext cx="3276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285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396F-FD97-274F-A0B3-B80D15C8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and availability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1AD47-6911-D74A-834C-7DA26C2AD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Cloud access</a:t>
            </a:r>
          </a:p>
        </p:txBody>
      </p:sp>
      <p:pic>
        <p:nvPicPr>
          <p:cNvPr id="7170" name="Picture 2" descr="rigetti (@rigetti) / Twitter">
            <a:extLst>
              <a:ext uri="{FF2B5EF4-FFF2-40B4-BE49-F238E27FC236}">
                <a16:creationId xmlns:a16="http://schemas.microsoft.com/office/drawing/2014/main" id="{6DC8A2F6-1B4A-FD48-BF8D-596D5F152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6" y="2375693"/>
            <a:ext cx="4029586" cy="21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Learn Quantum Computation using Qiskit">
            <a:extLst>
              <a:ext uri="{FF2B5EF4-FFF2-40B4-BE49-F238E27FC236}">
                <a16:creationId xmlns:a16="http://schemas.microsoft.com/office/drawing/2014/main" id="{9E35D677-A0FE-4D4D-9D50-CF9BFE19F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22002"/>
            <a:ext cx="4056092" cy="125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WS Braket tutorial (7-8 April 2021): Overview · Indico">
            <a:extLst>
              <a:ext uri="{FF2B5EF4-FFF2-40B4-BE49-F238E27FC236}">
                <a16:creationId xmlns:a16="http://schemas.microsoft.com/office/drawing/2014/main" id="{1C0D7D3C-071C-F347-8CCB-908F2E04B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756" y="2947986"/>
            <a:ext cx="33528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onQ's Trapped-Ion Quantum Hardware Now Available on Google Cloud  Marketplace">
            <a:extLst>
              <a:ext uri="{FF2B5EF4-FFF2-40B4-BE49-F238E27FC236}">
                <a16:creationId xmlns:a16="http://schemas.microsoft.com/office/drawing/2014/main" id="{40E8EDEF-EC14-D646-8CAC-E48E9DB7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197347"/>
            <a:ext cx="36195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E6C4DC36-9DD0-7745-A0C5-E1DA9BFD5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4908549"/>
            <a:ext cx="5397500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Google (@Google) / Twitter">
            <a:extLst>
              <a:ext uri="{FF2B5EF4-FFF2-40B4-BE49-F238E27FC236}">
                <a16:creationId xmlns:a16="http://schemas.microsoft.com/office/drawing/2014/main" id="{F18D8CD2-E179-9C4E-95E3-6DD146543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766" y="2449510"/>
            <a:ext cx="2247901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51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4D01-B2A8-EF41-B9B5-A5CB4DAE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38" y="176839"/>
            <a:ext cx="10515600" cy="1325563"/>
          </a:xfrm>
        </p:spPr>
        <p:txBody>
          <a:bodyPr/>
          <a:lstStyle/>
          <a:p>
            <a:r>
              <a:rPr lang="en-GB" dirty="0"/>
              <a:t>Processing binary bits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39C154-3ABD-4943-B320-F97D43F45437}"/>
              </a:ext>
            </a:extLst>
          </p:cNvPr>
          <p:cNvSpPr/>
          <p:nvPr/>
        </p:nvSpPr>
        <p:spPr>
          <a:xfrm>
            <a:off x="503070" y="1593562"/>
            <a:ext cx="11155530" cy="88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Classical computers are not so different from computing with pen and paper: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endParaRPr lang="en-GB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DB64D-35A7-BB4C-98F6-E3B36850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88" y="2611579"/>
            <a:ext cx="5422899" cy="25922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7E8A12-18B7-F747-A86B-1AC02A9C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794" y="2497537"/>
            <a:ext cx="3760467" cy="28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3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396F-FD97-274F-A0B3-B80D15C8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7769"/>
            <a:ext cx="10515600" cy="1325563"/>
          </a:xfrm>
        </p:spPr>
        <p:txBody>
          <a:bodyPr/>
          <a:lstStyle/>
          <a:p>
            <a:r>
              <a:rPr lang="en-GB" dirty="0"/>
              <a:t>Access and availability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1AD47-6911-D74A-834C-7DA26C2A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253331"/>
            <a:ext cx="10515600" cy="4351338"/>
          </a:xfrm>
        </p:spPr>
        <p:txBody>
          <a:bodyPr/>
          <a:lstStyle/>
          <a:p>
            <a:r>
              <a:rPr lang="en-GB" dirty="0"/>
              <a:t>Offline physical hardware: IBM Quantum System One, SpinQ </a:t>
            </a:r>
          </a:p>
          <a:p>
            <a:pPr marL="0" indent="0">
              <a:buNone/>
            </a:pPr>
            <a:r>
              <a:rPr lang="en-GB" dirty="0"/>
              <a:t>(Good for demonstration of principle and educational purposes)</a:t>
            </a:r>
          </a:p>
        </p:txBody>
      </p:sp>
      <p:pic>
        <p:nvPicPr>
          <p:cNvPr id="5122" name="Picture 2" descr="No alternative text description for this image">
            <a:extLst>
              <a:ext uri="{FF2B5EF4-FFF2-40B4-BE49-F238E27FC236}">
                <a16:creationId xmlns:a16="http://schemas.microsoft.com/office/drawing/2014/main" id="{438A3354-3B54-F24C-A1FB-FA041FF2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055" y="2395182"/>
            <a:ext cx="2191745" cy="38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pinQ Gemini: the first home quantum computer. $ 5000. : r/QuantumComputing">
            <a:extLst>
              <a:ext uri="{FF2B5EF4-FFF2-40B4-BE49-F238E27FC236}">
                <a16:creationId xmlns:a16="http://schemas.microsoft.com/office/drawing/2014/main" id="{A265ACCE-E8B7-574C-94F9-FC6AB976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717" y="2749515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BM Ships Its First Quantum Computer Outside the United States - ExtremeTech">
            <a:extLst>
              <a:ext uri="{FF2B5EF4-FFF2-40B4-BE49-F238E27FC236}">
                <a16:creationId xmlns:a16="http://schemas.microsoft.com/office/drawing/2014/main" id="{097F8D6F-3A64-E445-9B16-677C584A8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37" y="2736850"/>
            <a:ext cx="5815463" cy="322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685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2633-75BA-6F49-93D3-6CFD075DC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7804"/>
            <a:ext cx="10515600" cy="1325563"/>
          </a:xfrm>
        </p:spPr>
        <p:txBody>
          <a:bodyPr/>
          <a:lstStyle/>
          <a:p>
            <a:r>
              <a:rPr lang="en-GB" dirty="0"/>
              <a:t>Landscape of quantum advantage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7EA73-B640-134F-82C1-30B6E2C7E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681162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/>
              <a:t>Time efficiency &amp; Energy efficiency</a:t>
            </a:r>
          </a:p>
          <a:p>
            <a:r>
              <a:rPr lang="en-GB" sz="3200" dirty="0"/>
              <a:t>“Quantum supremacy” </a:t>
            </a:r>
          </a:p>
          <a:p>
            <a:r>
              <a:rPr lang="en-GB" sz="3200" dirty="0"/>
              <a:t>Current limitation and compromise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3ADC9-13A8-DC44-8580-05226C11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48" y="1553367"/>
            <a:ext cx="3066252" cy="40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06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F66AB-289A-AF4F-9BCA-3CD6C26F9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Near term: Variational quantum circuits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AFAC7-5268-F94A-9EF9-99D1B214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86" y="2411294"/>
            <a:ext cx="7000363" cy="3990861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0E931A-E942-DF4A-A55A-49A1A9C232D6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9343514" cy="241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D6C6"/>
              </a:buClr>
              <a:buSzTx/>
              <a:buFont typeface="Wingdings" pitchFamily="2" charset="2"/>
              <a:buChar char="§"/>
              <a:tabLst/>
              <a:defRPr sz="2600" b="0" i="0" kern="1200">
                <a:solidFill>
                  <a:schemeClr val="tx1"/>
                </a:solidFill>
                <a:latin typeface="Chaparral Pro" panose="020605030405050202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With shallow-depth circuits with limited number of noisy qubits.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3825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E53BD1-8DF5-824A-B0CC-5E7F2BDA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Quantum-Classical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D94F8E-7FA8-BA4E-9A9C-3A00A3F1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28" y="1585625"/>
            <a:ext cx="7671554" cy="48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24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AA31BC-F87E-1B4A-995F-011CFABE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Variational quantum eigensolvers: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FC0FD-8BBC-4849-8177-F853C2A1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54" y="1690688"/>
            <a:ext cx="8194726" cy="4186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8EF09-60D7-4F41-9563-A490B0FF732E}"/>
              </a:ext>
            </a:extLst>
          </p:cNvPr>
          <p:cNvSpPr txBox="1"/>
          <p:nvPr/>
        </p:nvSpPr>
        <p:spPr>
          <a:xfrm>
            <a:off x="3049138" y="6057164"/>
            <a:ext cx="6093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Image reference: </a:t>
            </a:r>
            <a:r>
              <a:rPr lang="en-HK" dirty="0"/>
              <a:t>Nikolaj Moll et al 2018 Quantum Sci. Technol. 3 030503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7163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35DCD-5EB7-BC45-9320-F3A510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dirty="0"/>
              <a:t>To be continued…</a:t>
            </a:r>
          </a:p>
        </p:txBody>
      </p:sp>
      <p:pic>
        <p:nvPicPr>
          <p:cNvPr id="19" name="Picture 4" descr="Blue blocks and networks technology background">
            <a:extLst>
              <a:ext uri="{FF2B5EF4-FFF2-40B4-BE49-F238E27FC236}">
                <a16:creationId xmlns:a16="http://schemas.microsoft.com/office/drawing/2014/main" id="{CC77445C-DB63-4CF2-BA8C-23557DFB1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r="4037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DA9EA7-CCF6-DF4A-88C8-327320BB1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dirty="0"/>
              <a:t>Conceptual tool box for quantum computing </a:t>
            </a:r>
          </a:p>
          <a:p>
            <a:r>
              <a:rPr lang="en-GB" dirty="0"/>
              <a:t>Essential quantum algorithms </a:t>
            </a:r>
          </a:p>
          <a:p>
            <a:r>
              <a:rPr lang="en-GB" dirty="0"/>
              <a:t>Quantum machine learning models and application (QSVM, QGP, QNN etc. )</a:t>
            </a:r>
          </a:p>
        </p:txBody>
      </p:sp>
    </p:spTree>
    <p:extLst>
      <p:ext uri="{BB962C8B-B14F-4D97-AF65-F5344CB8AC3E}">
        <p14:creationId xmlns:p14="http://schemas.microsoft.com/office/powerpoint/2010/main" val="153372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CBBC16-3C18-9C40-A0C3-995A7F82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16" y="2387298"/>
            <a:ext cx="3962068" cy="2643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7864AF-8629-B540-B09B-B23894F50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586" y="2387298"/>
            <a:ext cx="4597352" cy="2298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C269B-ADC1-C94E-A518-207D54D05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30" y="4685974"/>
            <a:ext cx="3244464" cy="21550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5ABE9C-D862-B94A-9396-96C23289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38" y="176839"/>
            <a:ext cx="10515600" cy="1325563"/>
          </a:xfrm>
        </p:spPr>
        <p:txBody>
          <a:bodyPr/>
          <a:lstStyle/>
          <a:p>
            <a:r>
              <a:rPr lang="en-GB" dirty="0"/>
              <a:t>Processing binary bits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75D89-C5E3-3F44-ACB9-DFB6AE22579B}"/>
              </a:ext>
            </a:extLst>
          </p:cNvPr>
          <p:cNvSpPr/>
          <p:nvPr/>
        </p:nvSpPr>
        <p:spPr>
          <a:xfrm>
            <a:off x="503070" y="1593562"/>
            <a:ext cx="11155530" cy="88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Classical computers are not so different from computing with pen and paper: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831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64D01-B2A8-EF41-B9B5-A5CB4DAE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38" y="176839"/>
            <a:ext cx="10515600" cy="1325563"/>
          </a:xfrm>
        </p:spPr>
        <p:txBody>
          <a:bodyPr/>
          <a:lstStyle/>
          <a:p>
            <a:r>
              <a:rPr lang="en-GB" dirty="0"/>
              <a:t>Processing binary bits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39C154-3ABD-4943-B320-F97D43F45437}"/>
              </a:ext>
            </a:extLst>
          </p:cNvPr>
          <p:cNvSpPr/>
          <p:nvPr/>
        </p:nvSpPr>
        <p:spPr>
          <a:xfrm>
            <a:off x="503070" y="1593562"/>
            <a:ext cx="11155530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400" dirty="0"/>
              <a:t>Classical computers are not so different from computing with pen and paper (or window glass):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endParaRPr lang="en-GB" sz="2400" dirty="0"/>
          </a:p>
        </p:txBody>
      </p:sp>
      <p:pic>
        <p:nvPicPr>
          <p:cNvPr id="1026" name="Picture 2" descr="Introducing the Superorganizers + Divinations Bundle! - The Sunday Digest -  Every">
            <a:extLst>
              <a:ext uri="{FF2B5EF4-FFF2-40B4-BE49-F238E27FC236}">
                <a16:creationId xmlns:a16="http://schemas.microsoft.com/office/drawing/2014/main" id="{B17ED3E8-C83C-BA43-B0E5-9DA40260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88" y="2582450"/>
            <a:ext cx="5600700" cy="36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65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9690-3799-3245-B79C-40DC490B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information 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DA05-4B8F-3341-B7B4-A6C63EB9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philosophy: </a:t>
            </a:r>
            <a:r>
              <a:rPr lang="en-US" dirty="0"/>
              <a:t>Thinking of nature itself as computation</a:t>
            </a:r>
          </a:p>
          <a:p>
            <a:r>
              <a:rPr lang="en-US" dirty="0"/>
              <a:t>Quantum computers uses precise control of quantum systems and its computation power is only bounded by the law of physics</a:t>
            </a:r>
          </a:p>
          <a:p>
            <a:endParaRPr lang="en-GB" dirty="0"/>
          </a:p>
        </p:txBody>
      </p:sp>
      <p:pic>
        <p:nvPicPr>
          <p:cNvPr id="5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1A0D4F5-7E94-EA41-856C-2B32F362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04" y="3270327"/>
            <a:ext cx="4703631" cy="327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565CE8A6-361B-304F-AA0F-38C8B6A9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98" y="3270327"/>
            <a:ext cx="4314826" cy="342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02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1EC348B-8490-D341-94A3-5DD3E16E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mechanics: Superposition &amp; Interference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EACA9-8996-6B47-8F64-E8161BBB712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600" dirty="0">
                <a:solidFill>
                  <a:prstClr val="black"/>
                </a:solidFill>
                <a:latin typeface="Chaparral Pro" panose="02060503040505020203" pitchFamily="18" charset="0"/>
              </a:rPr>
              <a:t>It is all about interference.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600" dirty="0">
                <a:solidFill>
                  <a:prstClr val="black"/>
                </a:solidFill>
                <a:latin typeface="Chaparral Pro" panose="02060503040505020203" pitchFamily="18" charset="0"/>
              </a:rPr>
              <a:t>Imagine classical billiard balls through double-slits: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DFCCA52-343C-574A-8264-876F5217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0" y="3014214"/>
            <a:ext cx="5282640" cy="29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953207DB-B59E-114F-AC7B-8818CB1A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92" y="3429000"/>
            <a:ext cx="2305965" cy="2391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11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59A515F-6B25-1F4F-B378-C395F2E7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mechanics: Superposition &amp; Interference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180665-CAE9-A449-B378-ADC75E7486BD}"/>
              </a:ext>
            </a:extLst>
          </p:cNvPr>
          <p:cNvSpPr/>
          <p:nvPr/>
        </p:nvSpPr>
        <p:spPr>
          <a:xfrm>
            <a:off x="838200" y="2166825"/>
            <a:ext cx="509055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0ED6C6"/>
              </a:buClr>
              <a:buFont typeface="Wingdings" pitchFamily="2" charset="2"/>
              <a:buChar char="§"/>
            </a:pPr>
            <a:r>
              <a:rPr lang="en-GB" sz="2600" dirty="0">
                <a:solidFill>
                  <a:prstClr val="black"/>
                </a:solidFill>
                <a:latin typeface="Chaparral Pro" panose="02060503040505020203" pitchFamily="18" charset="0"/>
              </a:rPr>
              <a:t>Interference of quantum particles exhibit wave-light behaviour even when fired one-at-a-time: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033CC-EBE6-D046-8049-454B892D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5591"/>
            <a:ext cx="5192602" cy="2692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46A31-1E0F-5D48-9EAB-79D855E4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535" y="1690688"/>
            <a:ext cx="3385992" cy="178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18877-4656-5348-8B35-868146758E9E}"/>
              </a:ext>
            </a:extLst>
          </p:cNvPr>
          <p:cNvSpPr txBox="1"/>
          <p:nvPr/>
        </p:nvSpPr>
        <p:spPr>
          <a:xfrm>
            <a:off x="7460734" y="3585843"/>
            <a:ext cx="2979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Quantum correction term on probability distribution that gives rise to interference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EB1578-6783-674B-B276-2143C0839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200" y="5615005"/>
            <a:ext cx="5309386" cy="38211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C49F04-BDF8-F247-88CA-DEA84B842C01}"/>
              </a:ext>
            </a:extLst>
          </p:cNvPr>
          <p:cNvCxnSpPr>
            <a:cxnSpLocks/>
          </p:cNvCxnSpPr>
          <p:nvPr/>
        </p:nvCxnSpPr>
        <p:spPr>
          <a:xfrm flipH="1">
            <a:off x="9467783" y="4546393"/>
            <a:ext cx="151952" cy="8658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23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36134BFA-665B-1646-A721-AB2D0D01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Quantum mechanics: Superposition &amp; Interference 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070F55-32AF-044E-B645-7CE3AC4D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86" y="1705417"/>
            <a:ext cx="4181877" cy="263369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91FBAA-D30E-924E-858D-74EFEDAA2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14" y="1690688"/>
            <a:ext cx="3927576" cy="240564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5276F85-E998-4547-B4C2-F1F7101AB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085" y="4550491"/>
            <a:ext cx="3927576" cy="22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90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</TotalTime>
  <Words>709</Words>
  <Application>Microsoft Macintosh PowerPoint</Application>
  <PresentationFormat>Widescreen</PresentationFormat>
  <Paragraphs>109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Chaparral Pro</vt:lpstr>
      <vt:lpstr>Graphik</vt:lpstr>
      <vt:lpstr>Graphik Medium</vt:lpstr>
      <vt:lpstr>Arial</vt:lpstr>
      <vt:lpstr>Calibri</vt:lpstr>
      <vt:lpstr>Calibri Light</vt:lpstr>
      <vt:lpstr>Wingdings</vt:lpstr>
      <vt:lpstr>Office Theme</vt:lpstr>
      <vt:lpstr>Introduction to Quantum Information Processing</vt:lpstr>
      <vt:lpstr>Classical information as binary bits</vt:lpstr>
      <vt:lpstr>Processing binary bits</vt:lpstr>
      <vt:lpstr>Processing binary bits</vt:lpstr>
      <vt:lpstr>Processing binary bits</vt:lpstr>
      <vt:lpstr>Quantum information processing </vt:lpstr>
      <vt:lpstr>Quantum mechanics: Superposition &amp; Interference </vt:lpstr>
      <vt:lpstr>Quantum mechanics: Superposition &amp; Interference </vt:lpstr>
      <vt:lpstr>Quantum mechanics: Superposition &amp; Interference  </vt:lpstr>
      <vt:lpstr>All about interference: a high-level picture for QC</vt:lpstr>
      <vt:lpstr>All about interference: a high-level picture for QC</vt:lpstr>
      <vt:lpstr>Superpositions in physics</vt:lpstr>
      <vt:lpstr>From physics to information: The Qubit</vt:lpstr>
      <vt:lpstr>From physics to information: The Qubit</vt:lpstr>
      <vt:lpstr>The Qubit</vt:lpstr>
      <vt:lpstr>Quantum computing illustrated: 3-qubit example</vt:lpstr>
      <vt:lpstr>Entanglement</vt:lpstr>
      <vt:lpstr>Exponentially large state space </vt:lpstr>
      <vt:lpstr>Why quantum computing?</vt:lpstr>
      <vt:lpstr>Classical 1-bit logic </vt:lpstr>
      <vt:lpstr>Quantum computing illustrated: Logic gates</vt:lpstr>
      <vt:lpstr>Original motivation : Simulating quantum mechanics</vt:lpstr>
      <vt:lpstr>Example: Nitrogen fixation</vt:lpstr>
      <vt:lpstr>Disruptive application: Code breaking (RSA &amp; Shor)</vt:lpstr>
      <vt:lpstr>Disruptive application: Code breaking (RSA &amp; Shor)</vt:lpstr>
      <vt:lpstr>Other Applications </vt:lpstr>
      <vt:lpstr>Current landscape of quantum computing </vt:lpstr>
      <vt:lpstr>Types of quantum computers </vt:lpstr>
      <vt:lpstr>Access and availability </vt:lpstr>
      <vt:lpstr>Access and availability </vt:lpstr>
      <vt:lpstr>Landscape of quantum advantage </vt:lpstr>
      <vt:lpstr>Near term: Variational quantum circuits</vt:lpstr>
      <vt:lpstr>Hybrid Quantum-Classical algorithm</vt:lpstr>
      <vt:lpstr>Variational quantum eigensolvers: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Quantum Information Processing</dc:title>
  <dc:creator>Zhikuan Zhao</dc:creator>
  <cp:lastModifiedBy>Zhikuan Zhao</cp:lastModifiedBy>
  <cp:revision>14</cp:revision>
  <dcterms:created xsi:type="dcterms:W3CDTF">2022-02-16T15:23:09Z</dcterms:created>
  <dcterms:modified xsi:type="dcterms:W3CDTF">2022-02-20T00:14:38Z</dcterms:modified>
</cp:coreProperties>
</file>